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94" r:id="rId3"/>
    <p:sldId id="295" r:id="rId4"/>
    <p:sldId id="304" r:id="rId5"/>
    <p:sldId id="278" r:id="rId6"/>
    <p:sldId id="296" r:id="rId7"/>
    <p:sldId id="297" r:id="rId8"/>
    <p:sldId id="298" r:id="rId9"/>
    <p:sldId id="299" r:id="rId10"/>
    <p:sldId id="300" r:id="rId11"/>
    <p:sldId id="303" r:id="rId12"/>
    <p:sldId id="290" r:id="rId13"/>
    <p:sldId id="291" r:id="rId14"/>
    <p:sldId id="292" r:id="rId15"/>
    <p:sldId id="279" r:id="rId16"/>
    <p:sldId id="305" r:id="rId17"/>
    <p:sldId id="289" r:id="rId18"/>
    <p:sldId id="263" r:id="rId19"/>
    <p:sldId id="256" r:id="rId20"/>
    <p:sldId id="306" r:id="rId21"/>
    <p:sldId id="257" r:id="rId22"/>
    <p:sldId id="258" r:id="rId23"/>
    <p:sldId id="284" r:id="rId24"/>
    <p:sldId id="285" r:id="rId25"/>
    <p:sldId id="307" r:id="rId26"/>
    <p:sldId id="259" r:id="rId27"/>
    <p:sldId id="286" r:id="rId28"/>
    <p:sldId id="260" r:id="rId29"/>
    <p:sldId id="261" r:id="rId30"/>
    <p:sldId id="287" r:id="rId31"/>
    <p:sldId id="288"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280" r:id="rId46"/>
    <p:sldId id="308" r:id="rId47"/>
    <p:sldId id="309" r:id="rId48"/>
    <p:sldId id="310" r:id="rId49"/>
    <p:sldId id="311" r:id="rId50"/>
    <p:sldId id="312" r:id="rId51"/>
    <p:sldId id="281" r:id="rId52"/>
    <p:sldId id="28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varScale="1">
        <p:scale>
          <a:sx n="70" d="100"/>
          <a:sy n="70" d="100"/>
        </p:scale>
        <p:origin x="-13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4D261D-12DD-4771-AED7-221D21605FE9}"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90AC-C135-41DB-8181-D3228072C9D6}" type="slidenum">
              <a:rPr lang="en-US" smtClean="0"/>
              <a:t>‹#›</a:t>
            </a:fld>
            <a:endParaRPr lang="en-US"/>
          </a:p>
        </p:txBody>
      </p:sp>
    </p:spTree>
    <p:extLst>
      <p:ext uri="{BB962C8B-B14F-4D97-AF65-F5344CB8AC3E}">
        <p14:creationId xmlns:p14="http://schemas.microsoft.com/office/powerpoint/2010/main" val="257798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D261D-12DD-4771-AED7-221D21605FE9}"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90AC-C135-41DB-8181-D3228072C9D6}" type="slidenum">
              <a:rPr lang="en-US" smtClean="0"/>
              <a:t>‹#›</a:t>
            </a:fld>
            <a:endParaRPr lang="en-US"/>
          </a:p>
        </p:txBody>
      </p:sp>
    </p:spTree>
    <p:extLst>
      <p:ext uri="{BB962C8B-B14F-4D97-AF65-F5344CB8AC3E}">
        <p14:creationId xmlns:p14="http://schemas.microsoft.com/office/powerpoint/2010/main" val="160073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D261D-12DD-4771-AED7-221D21605FE9}"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90AC-C135-41DB-8181-D3228072C9D6}" type="slidenum">
              <a:rPr lang="en-US" smtClean="0"/>
              <a:t>‹#›</a:t>
            </a:fld>
            <a:endParaRPr lang="en-US"/>
          </a:p>
        </p:txBody>
      </p:sp>
    </p:spTree>
    <p:extLst>
      <p:ext uri="{BB962C8B-B14F-4D97-AF65-F5344CB8AC3E}">
        <p14:creationId xmlns:p14="http://schemas.microsoft.com/office/powerpoint/2010/main" val="213614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D261D-12DD-4771-AED7-221D21605FE9}"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90AC-C135-41DB-8181-D3228072C9D6}" type="slidenum">
              <a:rPr lang="en-US" smtClean="0"/>
              <a:t>‹#›</a:t>
            </a:fld>
            <a:endParaRPr lang="en-US"/>
          </a:p>
        </p:txBody>
      </p:sp>
    </p:spTree>
    <p:extLst>
      <p:ext uri="{BB962C8B-B14F-4D97-AF65-F5344CB8AC3E}">
        <p14:creationId xmlns:p14="http://schemas.microsoft.com/office/powerpoint/2010/main" val="246712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4D261D-12DD-4771-AED7-221D21605FE9}" type="datetimeFigureOut">
              <a:rPr lang="en-US" smtClean="0"/>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90AC-C135-41DB-8181-D3228072C9D6}" type="slidenum">
              <a:rPr lang="en-US" smtClean="0"/>
              <a:t>‹#›</a:t>
            </a:fld>
            <a:endParaRPr lang="en-US"/>
          </a:p>
        </p:txBody>
      </p:sp>
    </p:spTree>
    <p:extLst>
      <p:ext uri="{BB962C8B-B14F-4D97-AF65-F5344CB8AC3E}">
        <p14:creationId xmlns:p14="http://schemas.microsoft.com/office/powerpoint/2010/main" val="287243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4D261D-12DD-4771-AED7-221D21605FE9}" type="datetimeFigureOut">
              <a:rPr lang="en-US" smtClean="0"/>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90AC-C135-41DB-8181-D3228072C9D6}" type="slidenum">
              <a:rPr lang="en-US" smtClean="0"/>
              <a:t>‹#›</a:t>
            </a:fld>
            <a:endParaRPr lang="en-US"/>
          </a:p>
        </p:txBody>
      </p:sp>
    </p:spTree>
    <p:extLst>
      <p:ext uri="{BB962C8B-B14F-4D97-AF65-F5344CB8AC3E}">
        <p14:creationId xmlns:p14="http://schemas.microsoft.com/office/powerpoint/2010/main" val="252716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4D261D-12DD-4771-AED7-221D21605FE9}" type="datetimeFigureOut">
              <a:rPr lang="en-US" smtClean="0"/>
              <a:t>2/13/2013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F90AC-C135-41DB-8181-D3228072C9D6}" type="slidenum">
              <a:rPr lang="en-US" smtClean="0"/>
              <a:t>‹#›</a:t>
            </a:fld>
            <a:endParaRPr lang="en-US"/>
          </a:p>
        </p:txBody>
      </p:sp>
    </p:spTree>
    <p:extLst>
      <p:ext uri="{BB962C8B-B14F-4D97-AF65-F5344CB8AC3E}">
        <p14:creationId xmlns:p14="http://schemas.microsoft.com/office/powerpoint/2010/main" val="80081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4D261D-12DD-4771-AED7-221D21605FE9}" type="datetimeFigureOut">
              <a:rPr lang="en-US" smtClean="0"/>
              <a:t>2/13/2013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F90AC-C135-41DB-8181-D3228072C9D6}" type="slidenum">
              <a:rPr lang="en-US" smtClean="0"/>
              <a:t>‹#›</a:t>
            </a:fld>
            <a:endParaRPr lang="en-US"/>
          </a:p>
        </p:txBody>
      </p:sp>
    </p:spTree>
    <p:extLst>
      <p:ext uri="{BB962C8B-B14F-4D97-AF65-F5344CB8AC3E}">
        <p14:creationId xmlns:p14="http://schemas.microsoft.com/office/powerpoint/2010/main" val="195332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D261D-12DD-4771-AED7-221D21605FE9}" type="datetimeFigureOut">
              <a:rPr lang="en-US" smtClean="0"/>
              <a:t>2/13/2013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F90AC-C135-41DB-8181-D3228072C9D6}" type="slidenum">
              <a:rPr lang="en-US" smtClean="0"/>
              <a:t>‹#›</a:t>
            </a:fld>
            <a:endParaRPr lang="en-US"/>
          </a:p>
        </p:txBody>
      </p:sp>
    </p:spTree>
    <p:extLst>
      <p:ext uri="{BB962C8B-B14F-4D97-AF65-F5344CB8AC3E}">
        <p14:creationId xmlns:p14="http://schemas.microsoft.com/office/powerpoint/2010/main" val="394309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D261D-12DD-4771-AED7-221D21605FE9}" type="datetimeFigureOut">
              <a:rPr lang="en-US" smtClean="0"/>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90AC-C135-41DB-8181-D3228072C9D6}" type="slidenum">
              <a:rPr lang="en-US" smtClean="0"/>
              <a:t>‹#›</a:t>
            </a:fld>
            <a:endParaRPr lang="en-US"/>
          </a:p>
        </p:txBody>
      </p:sp>
    </p:spTree>
    <p:extLst>
      <p:ext uri="{BB962C8B-B14F-4D97-AF65-F5344CB8AC3E}">
        <p14:creationId xmlns:p14="http://schemas.microsoft.com/office/powerpoint/2010/main" val="343364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D261D-12DD-4771-AED7-221D21605FE9}" type="datetimeFigureOut">
              <a:rPr lang="en-US" smtClean="0"/>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90AC-C135-41DB-8181-D3228072C9D6}" type="slidenum">
              <a:rPr lang="en-US" smtClean="0"/>
              <a:t>‹#›</a:t>
            </a:fld>
            <a:endParaRPr lang="en-US"/>
          </a:p>
        </p:txBody>
      </p:sp>
    </p:spTree>
    <p:extLst>
      <p:ext uri="{BB962C8B-B14F-4D97-AF65-F5344CB8AC3E}">
        <p14:creationId xmlns:p14="http://schemas.microsoft.com/office/powerpoint/2010/main" val="130965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D261D-12DD-4771-AED7-221D21605FE9}" type="datetimeFigureOut">
              <a:rPr lang="en-US" smtClean="0"/>
              <a:t>2/13/2013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F90AC-C135-41DB-8181-D3228072C9D6}" type="slidenum">
              <a:rPr lang="en-US" smtClean="0"/>
              <a:t>‹#›</a:t>
            </a:fld>
            <a:endParaRPr lang="en-US"/>
          </a:p>
        </p:txBody>
      </p:sp>
    </p:spTree>
    <p:extLst>
      <p:ext uri="{BB962C8B-B14F-4D97-AF65-F5344CB8AC3E}">
        <p14:creationId xmlns:p14="http://schemas.microsoft.com/office/powerpoint/2010/main" val="2748266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hyperlink" Target="http://cyclingsavvy.or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hyperlink" Target="http://cyclingsavvy.or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inda\Documents\BFV\BFC\VeniceBFC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582" y="1302327"/>
            <a:ext cx="4419600" cy="4140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105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164" y="2080778"/>
            <a:ext cx="5370302"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32087" y="1295400"/>
            <a:ext cx="2694456" cy="369332"/>
          </a:xfrm>
          <a:prstGeom prst="rect">
            <a:avLst/>
          </a:prstGeom>
        </p:spPr>
        <p:txBody>
          <a:bodyPr wrap="none">
            <a:spAutoFit/>
          </a:bodyPr>
          <a:lstStyle/>
          <a:p>
            <a:r>
              <a:rPr lang="en-US" b="1" dirty="0"/>
              <a:t>EVALUATION &amp; PLANNING</a:t>
            </a:r>
            <a:endParaRPr lang="en-US" dirty="0"/>
          </a:p>
        </p:txBody>
      </p:sp>
    </p:spTree>
    <p:extLst>
      <p:ext uri="{BB962C8B-B14F-4D97-AF65-F5344CB8AC3E}">
        <p14:creationId xmlns:p14="http://schemas.microsoft.com/office/powerpoint/2010/main" val="4217640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Bicycle Friendly Communities</a:t>
            </a:r>
            <a:endParaRPr lang="en-US" dirty="0"/>
          </a:p>
        </p:txBody>
      </p:sp>
      <p:sp>
        <p:nvSpPr>
          <p:cNvPr id="3" name="Subtitle 2"/>
          <p:cNvSpPr>
            <a:spLocks noGrp="1"/>
          </p:cNvSpPr>
          <p:nvPr>
            <p:ph type="subTitle" idx="1"/>
          </p:nvPr>
        </p:nvSpPr>
        <p:spPr/>
        <p:txBody>
          <a:bodyPr/>
          <a:lstStyle/>
          <a:p>
            <a:r>
              <a:rPr lang="en-US" dirty="0" smtClean="0"/>
              <a:t>Where are they?</a:t>
            </a:r>
          </a:p>
          <a:p>
            <a:r>
              <a:rPr lang="en-US" dirty="0" smtClean="0"/>
              <a:t>How many of them are there?</a:t>
            </a:r>
            <a:endParaRPr lang="en-US" dirty="0"/>
          </a:p>
        </p:txBody>
      </p:sp>
    </p:spTree>
    <p:extLst>
      <p:ext uri="{BB962C8B-B14F-4D97-AF65-F5344CB8AC3E}">
        <p14:creationId xmlns:p14="http://schemas.microsoft.com/office/powerpoint/2010/main" val="627286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6925" y="1371600"/>
            <a:ext cx="4267200" cy="1046440"/>
          </a:xfrm>
          <a:prstGeom prst="rect">
            <a:avLst/>
          </a:prstGeom>
          <a:ln w="28575">
            <a:noFill/>
          </a:ln>
        </p:spPr>
        <p:txBody>
          <a:bodyPr wrap="square">
            <a:spAutoFit/>
          </a:bodyPr>
          <a:lstStyle/>
          <a:p>
            <a:pPr algn="ctr"/>
            <a:r>
              <a:rPr lang="en-US" sz="4400" dirty="0" smtClean="0"/>
              <a:t>Platinum - 3</a:t>
            </a:r>
            <a:endParaRPr lang="en-US" sz="4400" dirty="0"/>
          </a:p>
          <a:p>
            <a:r>
              <a:rPr lang="en-US" dirty="0"/>
              <a:t>	</a:t>
            </a:r>
          </a:p>
        </p:txBody>
      </p:sp>
      <p:sp>
        <p:nvSpPr>
          <p:cNvPr id="5" name="Rectangle 4"/>
          <p:cNvSpPr/>
          <p:nvPr/>
        </p:nvSpPr>
        <p:spPr>
          <a:xfrm>
            <a:off x="-1752600" y="5334000"/>
            <a:ext cx="5486400" cy="923330"/>
          </a:xfrm>
          <a:prstGeom prst="rect">
            <a:avLst/>
          </a:prstGeom>
        </p:spPr>
        <p:txBody>
          <a:bodyPr wrap="square">
            <a:spAutoFit/>
          </a:bodyPr>
          <a:lstStyle/>
          <a:p>
            <a:endParaRPr lang="en-US" dirty="0"/>
          </a:p>
          <a:p>
            <a:r>
              <a:rPr lang="en-US" dirty="0"/>
              <a:t>	</a:t>
            </a:r>
            <a:endParaRPr lang="en-US" dirty="0" smtClean="0"/>
          </a:p>
          <a:p>
            <a:r>
              <a:rPr lang="en-US" dirty="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507673"/>
            <a:ext cx="209083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257911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624137"/>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310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90945"/>
            <a:ext cx="5715000" cy="6494085"/>
          </a:xfrm>
          <a:prstGeom prst="rect">
            <a:avLst/>
          </a:prstGeom>
          <a:ln w="28575">
            <a:solidFill>
              <a:schemeClr val="tx1"/>
            </a:solidFill>
          </a:ln>
        </p:spPr>
        <p:txBody>
          <a:bodyPr wrap="square">
            <a:spAutoFit/>
          </a:bodyPr>
          <a:lstStyle/>
          <a:p>
            <a:pPr algn="ctr"/>
            <a:r>
              <a:rPr lang="en-US" sz="3200" dirty="0" smtClean="0"/>
              <a:t>Gold - 16</a:t>
            </a:r>
          </a:p>
          <a:p>
            <a:r>
              <a:rPr lang="en-US" sz="2400" dirty="0" smtClean="0"/>
              <a:t>Breckenridge</a:t>
            </a:r>
            <a:r>
              <a:rPr lang="en-US" sz="2400" dirty="0"/>
              <a:t>	CO		</a:t>
            </a:r>
          </a:p>
          <a:p>
            <a:r>
              <a:rPr lang="en-US" sz="2400" dirty="0"/>
              <a:t>Corvallis	</a:t>
            </a:r>
            <a:r>
              <a:rPr lang="en-US" sz="2400" dirty="0" smtClean="0"/>
              <a:t>	OR </a:t>
            </a:r>
            <a:r>
              <a:rPr lang="en-US" sz="2400" dirty="0"/>
              <a:t>		</a:t>
            </a:r>
          </a:p>
          <a:p>
            <a:r>
              <a:rPr lang="en-US" sz="2400" dirty="0"/>
              <a:t>Durango	</a:t>
            </a:r>
            <a:r>
              <a:rPr lang="en-US" sz="2400" dirty="0" smtClean="0"/>
              <a:t>	CO </a:t>
            </a:r>
            <a:r>
              <a:rPr lang="en-US" sz="2400" dirty="0"/>
              <a:t>		</a:t>
            </a:r>
          </a:p>
          <a:p>
            <a:r>
              <a:rPr lang="en-US" sz="2400" dirty="0"/>
              <a:t>Eugene	</a:t>
            </a:r>
            <a:r>
              <a:rPr lang="en-US" sz="2400" dirty="0" smtClean="0"/>
              <a:t>	OR</a:t>
            </a:r>
            <a:r>
              <a:rPr lang="en-US" sz="2400" dirty="0"/>
              <a:t>	</a:t>
            </a:r>
          </a:p>
          <a:p>
            <a:r>
              <a:rPr lang="en-US" sz="2400" dirty="0"/>
              <a:t>Fort Collins	CO		</a:t>
            </a:r>
            <a:endParaRPr lang="en-US" sz="2400" dirty="0" smtClean="0"/>
          </a:p>
          <a:p>
            <a:r>
              <a:rPr lang="en-US" sz="2400" dirty="0" smtClean="0"/>
              <a:t>Jackson </a:t>
            </a:r>
            <a:r>
              <a:rPr lang="en-US" sz="2400" dirty="0"/>
              <a:t>and Teton County	WY	</a:t>
            </a:r>
          </a:p>
          <a:p>
            <a:r>
              <a:rPr lang="en-US" sz="2400" dirty="0"/>
              <a:t>Madison	</a:t>
            </a:r>
            <a:r>
              <a:rPr lang="en-US" sz="2400" dirty="0" smtClean="0"/>
              <a:t>	WI</a:t>
            </a:r>
            <a:r>
              <a:rPr lang="en-US" sz="2400" dirty="0"/>
              <a:t>	</a:t>
            </a:r>
          </a:p>
          <a:p>
            <a:r>
              <a:rPr lang="en-US" sz="2400" dirty="0"/>
              <a:t>Minneapolis	MN		</a:t>
            </a:r>
          </a:p>
          <a:p>
            <a:r>
              <a:rPr lang="en-US" sz="2400" dirty="0"/>
              <a:t>Missoula	</a:t>
            </a:r>
            <a:r>
              <a:rPr lang="en-US" sz="2400" dirty="0" smtClean="0"/>
              <a:t>	MT </a:t>
            </a:r>
            <a:r>
              <a:rPr lang="en-US" sz="2400" dirty="0"/>
              <a:t>		</a:t>
            </a:r>
          </a:p>
          <a:p>
            <a:r>
              <a:rPr lang="it-IT" sz="2400" dirty="0"/>
              <a:t>Palo Alto	</a:t>
            </a:r>
            <a:r>
              <a:rPr lang="it-IT" sz="2400" dirty="0" smtClean="0"/>
              <a:t>	CA</a:t>
            </a:r>
            <a:r>
              <a:rPr lang="it-IT" sz="2400" dirty="0"/>
              <a:t>		</a:t>
            </a:r>
          </a:p>
          <a:p>
            <a:r>
              <a:rPr lang="en-US" sz="2400" dirty="0"/>
              <a:t>San Francisco	CA	</a:t>
            </a:r>
          </a:p>
          <a:p>
            <a:r>
              <a:rPr lang="en-US" sz="2400" dirty="0"/>
              <a:t>Scottsdale	AZ		</a:t>
            </a:r>
          </a:p>
          <a:p>
            <a:r>
              <a:rPr lang="en-US" sz="2400" dirty="0"/>
              <a:t>Seattle	</a:t>
            </a:r>
            <a:r>
              <a:rPr lang="en-US" sz="2400" dirty="0" smtClean="0"/>
              <a:t>	WA</a:t>
            </a:r>
            <a:r>
              <a:rPr lang="en-US" sz="2400" dirty="0"/>
              <a:t>		</a:t>
            </a:r>
          </a:p>
          <a:p>
            <a:r>
              <a:rPr lang="en-US" sz="2400" dirty="0"/>
              <a:t>Stanford University	CA		</a:t>
            </a:r>
          </a:p>
          <a:p>
            <a:r>
              <a:rPr lang="en-US" sz="2400" dirty="0"/>
              <a:t>Steamboat Springs	CO	</a:t>
            </a:r>
          </a:p>
          <a:p>
            <a:r>
              <a:rPr lang="en-US" sz="2400" dirty="0"/>
              <a:t>Tucson &amp; East Pima Region	AZ</a:t>
            </a:r>
          </a:p>
        </p:txBody>
      </p:sp>
    </p:spTree>
    <p:extLst>
      <p:ext uri="{BB962C8B-B14F-4D97-AF65-F5344CB8AC3E}">
        <p14:creationId xmlns:p14="http://schemas.microsoft.com/office/powerpoint/2010/main" val="1070215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2686" y="381000"/>
            <a:ext cx="5562600" cy="584775"/>
          </a:xfrm>
          <a:prstGeom prst="rect">
            <a:avLst/>
          </a:prstGeom>
          <a:noFill/>
        </p:spPr>
        <p:txBody>
          <a:bodyPr wrap="square" rtlCol="0">
            <a:spAutoFit/>
          </a:bodyPr>
          <a:lstStyle/>
          <a:p>
            <a:pPr algn="ctr"/>
            <a:r>
              <a:rPr lang="en-US" sz="3200" dirty="0" smtClean="0"/>
              <a:t>Silver - 44</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261456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7428" y="1170114"/>
            <a:ext cx="2358571" cy="360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1527" y="1170114"/>
            <a:ext cx="2523329"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19400" y="5486400"/>
            <a:ext cx="3512127" cy="584775"/>
          </a:xfrm>
          <a:prstGeom prst="rect">
            <a:avLst/>
          </a:prstGeom>
          <a:noFill/>
        </p:spPr>
        <p:txBody>
          <a:bodyPr wrap="square" rtlCol="0">
            <a:spAutoFit/>
          </a:bodyPr>
          <a:lstStyle/>
          <a:p>
            <a:pPr algn="ctr"/>
            <a:r>
              <a:rPr lang="en-US" sz="3200" dirty="0" smtClean="0"/>
              <a:t>Bronze - 200</a:t>
            </a:r>
            <a:endParaRPr lang="en-US" sz="3200" dirty="0"/>
          </a:p>
        </p:txBody>
      </p:sp>
    </p:spTree>
    <p:extLst>
      <p:ext uri="{BB962C8B-B14F-4D97-AF65-F5344CB8AC3E}">
        <p14:creationId xmlns:p14="http://schemas.microsoft.com/office/powerpoint/2010/main" val="4236444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6529387" cy="471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75511" y="5791200"/>
            <a:ext cx="8026364" cy="584775"/>
          </a:xfrm>
          <a:prstGeom prst="rect">
            <a:avLst/>
          </a:prstGeom>
        </p:spPr>
        <p:txBody>
          <a:bodyPr wrap="none">
            <a:spAutoFit/>
          </a:bodyPr>
          <a:lstStyle/>
          <a:p>
            <a:r>
              <a:rPr lang="en-US" sz="3200" dirty="0"/>
              <a:t>http://ht5000.jimdo.com/venice-bfc-feedback/</a:t>
            </a:r>
          </a:p>
        </p:txBody>
      </p:sp>
    </p:spTree>
    <p:extLst>
      <p:ext uri="{BB962C8B-B14F-4D97-AF65-F5344CB8AC3E}">
        <p14:creationId xmlns:p14="http://schemas.microsoft.com/office/powerpoint/2010/main" val="3412385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Riding on our Trails</a:t>
            </a:r>
            <a:endParaRPr lang="en-US" dirty="0"/>
          </a:p>
        </p:txBody>
      </p:sp>
      <p:sp>
        <p:nvSpPr>
          <p:cNvPr id="3" name="Subtitle 2"/>
          <p:cNvSpPr>
            <a:spLocks noGrp="1"/>
          </p:cNvSpPr>
          <p:nvPr>
            <p:ph type="subTitle" idx="1"/>
          </p:nvPr>
        </p:nvSpPr>
        <p:spPr/>
        <p:txBody>
          <a:bodyPr/>
          <a:lstStyle/>
          <a:p>
            <a:r>
              <a:rPr lang="en-US" dirty="0" smtClean="0"/>
              <a:t>Legacy Trail</a:t>
            </a:r>
          </a:p>
          <a:p>
            <a:r>
              <a:rPr lang="en-US" dirty="0" smtClean="0"/>
              <a:t>Venetian Waterway Trail</a:t>
            </a:r>
            <a:endParaRPr lang="en-US" dirty="0"/>
          </a:p>
        </p:txBody>
      </p:sp>
    </p:spTree>
    <p:extLst>
      <p:ext uri="{BB962C8B-B14F-4D97-AF65-F5344CB8AC3E}">
        <p14:creationId xmlns:p14="http://schemas.microsoft.com/office/powerpoint/2010/main" val="3925718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0300" y="892044"/>
            <a:ext cx="4305300" cy="1323439"/>
          </a:xfrm>
          <a:prstGeom prst="rect">
            <a:avLst/>
          </a:prstGeom>
          <a:noFill/>
        </p:spPr>
        <p:txBody>
          <a:bodyPr wrap="square" rtlCol="0">
            <a:spAutoFit/>
          </a:bodyPr>
          <a:lstStyle/>
          <a:p>
            <a:pPr algn="ctr"/>
            <a:r>
              <a:rPr lang="en-US" sz="4000" dirty="0" smtClean="0"/>
              <a:t>Counting Riders </a:t>
            </a:r>
            <a:r>
              <a:rPr lang="en-US" sz="4000" dirty="0" smtClean="0"/>
              <a:t>on the Trails</a:t>
            </a:r>
            <a:endParaRPr lang="en-US" sz="4000" dirty="0"/>
          </a:p>
        </p:txBody>
      </p:sp>
      <p:sp>
        <p:nvSpPr>
          <p:cNvPr id="3" name="TextBox 2"/>
          <p:cNvSpPr txBox="1"/>
          <p:nvPr/>
        </p:nvSpPr>
        <p:spPr>
          <a:xfrm>
            <a:off x="2971800" y="2667000"/>
            <a:ext cx="3200400" cy="369332"/>
          </a:xfrm>
          <a:prstGeom prst="rect">
            <a:avLst/>
          </a:prstGeom>
          <a:noFill/>
        </p:spPr>
        <p:txBody>
          <a:bodyPr wrap="square" rtlCol="0">
            <a:spAutoFit/>
          </a:bodyPr>
          <a:lstStyle/>
          <a:p>
            <a:endParaRPr lang="en-US" dirty="0"/>
          </a:p>
        </p:txBody>
      </p:sp>
      <p:pic>
        <p:nvPicPr>
          <p:cNvPr id="6145" name="Picture 1"/>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19137" y="2851666"/>
            <a:ext cx="77057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40424" y="2343080"/>
            <a:ext cx="5334000" cy="461665"/>
          </a:xfrm>
          <a:prstGeom prst="rect">
            <a:avLst/>
          </a:prstGeom>
          <a:noFill/>
        </p:spPr>
        <p:txBody>
          <a:bodyPr wrap="square" rtlCol="0">
            <a:spAutoFit/>
          </a:bodyPr>
          <a:lstStyle/>
          <a:p>
            <a:r>
              <a:rPr lang="en-US" sz="2400" dirty="0" smtClean="0"/>
              <a:t>Number of trail users on the LT/VWP </a:t>
            </a:r>
            <a:endParaRPr lang="en-US" sz="2400"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88" y="322904"/>
            <a:ext cx="1854012" cy="184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55412"/>
            <a:ext cx="19050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886416" y="901716"/>
            <a:ext cx="571500" cy="446953"/>
          </a:xfrm>
          <a:prstGeom prst="rect">
            <a:avLst/>
          </a:prstGeom>
          <a:solidFill>
            <a:schemeClr val="bg1">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2568269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Rules for Sharing </a:t>
            </a:r>
            <a:r>
              <a:rPr lang="en-US" b="1" dirty="0"/>
              <a:t>the </a:t>
            </a:r>
            <a:r>
              <a:rPr lang="en-US" b="1" dirty="0" smtClean="0"/>
              <a:t>Trail</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r>
              <a:rPr lang="en-US" b="1" dirty="0" smtClean="0"/>
              <a:t> Courtesy</a:t>
            </a:r>
          </a:p>
          <a:p>
            <a:r>
              <a:rPr lang="en-US" b="1" dirty="0"/>
              <a:t>Announce when </a:t>
            </a:r>
            <a:r>
              <a:rPr lang="en-US" b="1" dirty="0" smtClean="0"/>
              <a:t>passing</a:t>
            </a:r>
          </a:p>
          <a:p>
            <a:r>
              <a:rPr lang="en-US" b="1" dirty="0"/>
              <a:t>Yield when entering and </a:t>
            </a:r>
            <a:r>
              <a:rPr lang="en-US" b="1" dirty="0" smtClean="0"/>
              <a:t>crossing</a:t>
            </a:r>
          </a:p>
          <a:p>
            <a:r>
              <a:rPr lang="en-US" b="1" dirty="0"/>
              <a:t>Keep </a:t>
            </a:r>
            <a:r>
              <a:rPr lang="en-US" b="1" dirty="0" smtClean="0"/>
              <a:t>right</a:t>
            </a:r>
          </a:p>
          <a:p>
            <a:r>
              <a:rPr lang="en-US" b="1" dirty="0"/>
              <a:t>Pass on </a:t>
            </a:r>
            <a:r>
              <a:rPr lang="en-US" b="1" dirty="0" smtClean="0"/>
              <a:t>left</a:t>
            </a:r>
          </a:p>
          <a:p>
            <a:r>
              <a:rPr lang="en-US" b="1" dirty="0"/>
              <a:t>Be </a:t>
            </a:r>
            <a:r>
              <a:rPr lang="en-US" b="1" dirty="0" smtClean="0"/>
              <a:t>predictable</a:t>
            </a:r>
          </a:p>
          <a:p>
            <a:r>
              <a:rPr lang="en-US" b="1" dirty="0"/>
              <a:t>Use lights at </a:t>
            </a:r>
            <a:r>
              <a:rPr lang="en-US" b="1" dirty="0" smtClean="0"/>
              <a:t>night</a:t>
            </a:r>
          </a:p>
          <a:p>
            <a:r>
              <a:rPr lang="en-US" b="1" dirty="0"/>
              <a:t>Do not block the trail</a:t>
            </a:r>
            <a:endParaRPr lang="en-US" b="1"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448253"/>
            <a:ext cx="1578240" cy="137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1" y="3357432"/>
            <a:ext cx="761999" cy="98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0636" y="5105400"/>
            <a:ext cx="2489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734548"/>
            <a:ext cx="1048748" cy="1053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9090" y="1150223"/>
            <a:ext cx="1029088" cy="98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1600200"/>
            <a:ext cx="1071562" cy="107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9362" y="4162425"/>
            <a:ext cx="18288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391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effectLst/>
              </a:rPr>
              <a:t>Riding on the Roads</a:t>
            </a:r>
            <a:br>
              <a:rPr lang="en-US" b="1" dirty="0" smtClean="0">
                <a:effectLst/>
              </a:rPr>
            </a:br>
            <a:r>
              <a:rPr lang="en-US" b="1" dirty="0" smtClean="0">
                <a:effectLst/>
              </a:rPr>
              <a:t>Drive Your Bike</a:t>
            </a:r>
            <a:br>
              <a:rPr lang="en-US" b="1" dirty="0" smtClean="0">
                <a:effectLst/>
              </a:rPr>
            </a:br>
            <a:r>
              <a:rPr lang="en-US" b="1" dirty="0" smtClean="0">
                <a:effectLst/>
              </a:rPr>
              <a:t>Like a Car, Only Slower.</a:t>
            </a:r>
            <a:br>
              <a:rPr lang="en-US" b="1" dirty="0" smtClean="0">
                <a:effectLst/>
              </a:rPr>
            </a:br>
            <a:r>
              <a:rPr lang="en-US" b="1" dirty="0" smtClean="0">
                <a:effectLst/>
              </a:rPr>
              <a:t/>
            </a:r>
            <a:br>
              <a:rPr lang="en-US" b="1" dirty="0" smtClean="0">
                <a:effectLst/>
              </a:rPr>
            </a:br>
            <a:r>
              <a:rPr lang="en-US" b="1" i="1" dirty="0" smtClean="0">
                <a:effectLst/>
              </a:rPr>
              <a:t>Cyclists fare best when they act and are treated as drivers of vehicles.</a:t>
            </a:r>
            <a:r>
              <a:rPr lang="en-US" dirty="0" smtClean="0">
                <a:effectLst/>
              </a:rPr>
              <a:t/>
            </a:r>
            <a:br>
              <a:rPr lang="en-US" dirty="0" smtClean="0">
                <a:effectLst/>
              </a:rPr>
            </a:br>
            <a:endParaRPr lang="en-US" dirty="0"/>
          </a:p>
        </p:txBody>
      </p:sp>
    </p:spTree>
    <p:extLst>
      <p:ext uri="{BB962C8B-B14F-4D97-AF65-F5344CB8AC3E}">
        <p14:creationId xmlns:p14="http://schemas.microsoft.com/office/powerpoint/2010/main" val="2760886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47800"/>
            <a:ext cx="4951066"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324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7772400" cy="1470025"/>
          </a:xfrm>
        </p:spPr>
        <p:txBody>
          <a:bodyPr>
            <a:normAutofit fontScale="90000"/>
          </a:bodyPr>
          <a:lstStyle/>
          <a:p>
            <a:r>
              <a:rPr lang="en-US" b="1" dirty="0"/>
              <a:t>The Five Layers of Bicycling Safety</a:t>
            </a: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09800"/>
            <a:ext cx="4043362" cy="40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404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476" y="457200"/>
            <a:ext cx="8594124" cy="3323987"/>
          </a:xfrm>
          <a:prstGeom prst="rect">
            <a:avLst/>
          </a:prstGeom>
        </p:spPr>
        <p:txBody>
          <a:bodyPr wrap="square">
            <a:spAutoFit/>
          </a:bodyPr>
          <a:lstStyle/>
          <a:p>
            <a:pPr algn="ctr"/>
            <a:r>
              <a:rPr lang="en-US" sz="2800" b="1" dirty="0" smtClean="0">
                <a:effectLst/>
              </a:rPr>
              <a:t>Layer 1: Control Your Bicycle</a:t>
            </a:r>
          </a:p>
          <a:p>
            <a:pPr algn="ctr"/>
            <a:r>
              <a:rPr lang="en-US" sz="2800" dirty="0" smtClean="0">
                <a:effectLst/>
              </a:rPr>
              <a:t> (Don’t fall or collide with others)</a:t>
            </a:r>
          </a:p>
          <a:p>
            <a:pPr algn="ctr"/>
            <a:endParaRPr lang="en-US" sz="1400" dirty="0" smtClean="0">
              <a:effectLst/>
            </a:endParaRPr>
          </a:p>
          <a:p>
            <a:pPr algn="just"/>
            <a:r>
              <a:rPr lang="en-US" sz="2800" dirty="0" smtClean="0">
                <a:effectLst/>
              </a:rPr>
              <a:t>If you can skillfully control your bike by starting, stopping, and turning properly, you will not fall down all by yourself or run into others</a:t>
            </a:r>
            <a:r>
              <a:rPr lang="en-US" sz="2800" b="1" dirty="0" smtClean="0">
                <a:effectLst/>
              </a:rPr>
              <a:t>. Do this and you reduce your risk of injury by 50%. </a:t>
            </a:r>
            <a:r>
              <a:rPr lang="en-US" sz="2800" dirty="0" smtClean="0">
                <a:effectLst/>
              </a:rPr>
              <a:t>To ride in groups, a cyclist must have good bike handling skills.</a:t>
            </a:r>
            <a:endParaRPr lang="en-US" sz="2800" dirty="0">
              <a:effectLst/>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013106"/>
            <a:ext cx="3962400" cy="2627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033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229600" cy="4093428"/>
          </a:xfrm>
          <a:prstGeom prst="rect">
            <a:avLst/>
          </a:prstGeom>
        </p:spPr>
        <p:txBody>
          <a:bodyPr wrap="square">
            <a:spAutoFit/>
          </a:bodyPr>
          <a:lstStyle/>
          <a:p>
            <a:pPr algn="ctr"/>
            <a:r>
              <a:rPr lang="en-US" sz="3200" b="1" dirty="0" smtClean="0">
                <a:effectLst/>
              </a:rPr>
              <a:t>Layer 2: Follow the Rules</a:t>
            </a:r>
            <a:r>
              <a:rPr lang="en-US" sz="3200" dirty="0" smtClean="0">
                <a:effectLst/>
              </a:rPr>
              <a:t> </a:t>
            </a:r>
          </a:p>
          <a:p>
            <a:pPr algn="ctr"/>
            <a:r>
              <a:rPr lang="en-US" sz="3200" dirty="0" smtClean="0">
                <a:effectLst/>
              </a:rPr>
              <a:t>(Don’t cause traffic accidents)</a:t>
            </a:r>
            <a:endParaRPr lang="en-US" sz="2000" dirty="0" smtClean="0">
              <a:effectLst/>
            </a:endParaRPr>
          </a:p>
          <a:p>
            <a:pPr algn="just"/>
            <a:r>
              <a:rPr lang="en-US" sz="2800" dirty="0" smtClean="0">
                <a:effectLst/>
              </a:rPr>
              <a:t>Follow traffic laws, obey signs and signals, use headlights and taillights at night, and use the correct lanes for turns and through movements and you won’t cause a collision with a motorist. </a:t>
            </a:r>
            <a:r>
              <a:rPr lang="en-US" sz="2800" b="1" dirty="0" smtClean="0">
                <a:effectLst/>
              </a:rPr>
              <a:t>About half of cyclist/motorist crashes are caused by cyclists who violate the basic rules of the road. </a:t>
            </a:r>
            <a:r>
              <a:rPr lang="en-US" sz="2800" dirty="0" smtClean="0">
                <a:effectLst/>
              </a:rPr>
              <a:t> </a:t>
            </a:r>
            <a:r>
              <a:rPr lang="en-US" sz="2800" b="1" dirty="0" smtClean="0">
                <a:effectLst/>
              </a:rPr>
              <a:t>Combine Layers 1 and 2 and you cut about 75% of your injury risk</a:t>
            </a:r>
            <a:endParaRPr lang="en-US" sz="2800" b="1" dirty="0">
              <a:effectLst/>
            </a:endParaRPr>
          </a:p>
        </p:txBody>
      </p:sp>
      <p:sp>
        <p:nvSpPr>
          <p:cNvPr id="3" name="AutoShape 2" descr="data:image/jpeg;base64,/9j/4AAQSkZJRgABAQAAAQABAAD/2wCEAAkGBhQSERMUEhQWFRUWFxgaGBgYGB4aGhgYGRgWHBoYGBgbHiYeGBojGRgWHy8hIycpLC0sGB8xNTAqNSYrLCkBCQoKDgwOGg8PGiwlHyQsLCwsKSwsLCwsLSksLCwsLDEsLSksLCwpLCkpLCwsKSksLCksLSwsKSwsLCksLCwsLP/AABEIAN8A4gMBIgACEQEDEQH/xAAcAAABBQEBAQAAAAAAAAAAAAAFAAIDBAYHAQj/xABFEAABAgQDBQYCBwYEBQUAAAABAhEAAwQhEjFBBQYiUWETMnGBkaGx8AcUI0JSwdFicoKS4fEVJDNTQ2OisrMWVJPC4v/EABoBAAIDAQEAAAAAAAAAAAAAAAIDAAEEBQb/xAAuEQACAgECBQMEAgEFAAAAAAAAAQIRAxIhBDFBUWETMnEFIqHBFLGRJDNSgfD/2gAMAwEAAhEDEQA/AO3omAhxrDoG7DmoXLxy1YwolTu4von9kCw6CCUQgoUKFEIKFChRCChQoUQgoUKFEIKGnMQ6G6mIQ8dz4Q+GoEJaohBoz+c4eIrVFdLlsFqSnxMQHeCR/uo/mEVaDWOT3SLlTPCElR05Zk6AdSWHnA2qqTJlEkjtFknmAWuTzShI82AzIiObtuQqYl5qMKbjiF15DXTPxI5RCD2s1U2ZaXLyBGZDFIHO7LLZnAPumJaI4Sj7kOo5BlIDD7ad3QblCRd1eGIqVzUttRBmkphLSEjTU5k6k8yS5iCipy5mLHGprfhSMk/meZPQRdiwRQoUKIUeERzDeynCZkxI4UuocPI8VhpnHUI53vtL+3Ueo/7U/pC8nIfg9xe+jCZ9lOSTcLB9Q3/1jaiMF9Gk3jqB+6fQqH5xvoKPIDIqkxQoUKCFihQoUQgLrp6KWQkJZCU4UJDZBwAABryi/SqJQknMgP6QA2fs6dPm9tVDAEH7KWk5AsXW2Zs0aMCKRbPYUKFFlChQoUQgoUKFEIKFChRCCiMfGGVhGAurD1dveAmw9opE2qC5oI7bgxK0KU2S+j8ohdGhJgVtvbSKaWVrNzkNSeQi1tKsEqUuYQ4QklvARyiuqKiumKWEqU2QGSRyfJ4VknpVLmdHgOC/kS1TdRXN/oqbW2suomFazfQaAchFA3ixTbKnTFKSiWolPeGRTnm/hDqzZU2UAZiCnEWGVzysYwO3uz3EJYcdY4tLxZBLMavdXevsymVOugF0k/dOj8wPb4AarYM+WjtFyyE63BbxAyiWg3enzEpWhAKVZHEB7EwcHKL2MvFLhuIxNTkq73yZ2SVNCgCC4iSOeblbWmy5/wBWmA6sDmltOobKOhCN0JalZ4niuGfD5NDd9U+6PYUKFBmURjnu+MzFNVYpUAAQfEsQdQR+kdCjFb9yOJKgA+Bn8Cbe8LychuF/cC/o7Xhqlp/FLPsU/qY6THLtyJrVycrpWk+V/wAo6gIuHIvN7j2FChQYkUKFCiEMduhvGucVpJKpMkAKnrt2i2BLhuHPLpGukzQpIUMiHFm9jHLdxZClSDImThgUoOhCg5KwCxYOPI6eUdNkLAASMmt5QMXsHJFiFHgMewQAoUKFEIKFChRCChQo8JiEIKumSsAKDgEFtLXvGT7Wnp1VpmBICZiCNMkggD+IDKIt4N62rKeSg4WUFkkgBUvC5UFZN3gQeR6RmN49tonCoJAEuatAAVwrBFsQDu1nIL6ZQtyGRWx0bbtQJlDNWnJUpRHgUkiOf7JndrTiRKm9lOSsrF8PadHHw6CNIveWTMoUy0zMcyZJVYXZpalHEQABYENbwjG7P2bKnSklM1MqclXFjLDDopPUW9IVke6o7n01R9Cer/kq2veuq7Hn16d9cT2hKFmZLSsJ4XZQZwCxt8YIzXXtTAokpE0EAkkBkPYZC4intraSF1ktSVApQZYK9CUqcq8L59Ij2htNKK9U5JCkiYC4LuMKQWPg8Jvz1OysbnTUabxvp12QR2TVqm1dUhRJTMTNBBNuEsLdBD0bOVOoqXDMTLw43KlYdTk2bRGqqp5Cp9RLnJWqYlWCWBxJK7nFyvzAgVtCtQqjpkBQK0FeJOoBJZ4l1zELHLJKLgqVxXLqou9maXZ20ETNqyyg4gEYSoZKIBc9dPSOjxxnceY1bKP73/aY6ptnaQlyyyglagQgnIqGjlg/QkPGjDK42cb6viWLLGC6RX9suiqSVlD8QDt0JI+IMTRyig3w7GpnqWlRqJoky1AoIShYJCg5t3cCsw7jrG/2FtUKkIKlJKsN8JcZtY6jkdesNUrOQ4tBiMrv0OGWf3h8I0cqrSpmOcZvfeqQ0tB7xJI8G1ip+0LF70Yrdk4K6Uec1v5kt+cdfEcWo6jDVSsIJaZLJYWAx3PoI7N2wcDU38ucVj5B5+ZJChuOHQwQKFChRCHAN3ttimUppaVF+EqLEalvNvQ841m7m80ybPlpnTAAm7JISlruVkgk3wsA2scrkVIKwkKAD5k+8dL2JIkSpWJTKLBV2cl9AQ+XWMkGx6tnVaecCmxcc4cmoBjkG6O+k3txJstM5T3PFd+WRCU5NyjpUqqSVFlByOeTFiemQjQpWL0hkKj2KcmqTkD6/N4somg6iCBofCjx4TxZR7AzeGqwSFlwHBSHLXILMebs1x4iCN4xW+VUR2stRSt+zwJLgpxkJxhrlSSSRp4ZxTdItK2ci2xtFcxSlzcKi4e/710gFgCVOW1Gj3knVzoQpTqcLZRVks5KJY3F9NcxFXeD/Wm5uSWdhYKINgOljZ+WsTU8nFJl8JUxVYA6g3DWt1tGdOx6CqtudkUploPaoOEzJ6ipIxBlpEsBsLFjqwEWqumQtKpsgKwJUy0KSQZZtz7yLhlaZGKc2qlCShA7RPGFqxKdIIsMKQW1vc5DLI16CqqQrHTjEhJKQVDgcgOllEA8LBusSUU0a+D4yfCz1R5dV3JHhqlQTqdnhYStATLJ70pUxDoP7JxMpB01GRiBexlEd6XnpNR+sZXCXY9pj+ocPOClqS8MpGHSJSlqSlIJUosAMyYvf4FMOqP5gfhBH/DVyZQEkYpq37RRllSAgsOzBBCmLlyBdmyi4423uJ4r6nhxQbg1J9EiKvlLpBKlS8XaTnUZqM2SxVLluktZSTi88g0XNq7w0y6XAqcomWEFPZTCVd5mZXfUAVFRUA+JmEZPa8nCSeyTLKSbdqTKHaKSErlpxY8LOCCD4cLxQWVKmhPaU4TiuQvDLBZ3cJdNmAy0Fs41r7VSPEZs0s03Ob3YqtAK1CStUxFjiA7yXAJKEpLMosCWBbK4jdbjVgSqahSwUhA4hiDq4QkEqAKjkAlgzFnjAzKqagh5naAjJK8QUklXCSku7jJwXY+NnZe3ShKgl0KLjEGcA/hxMRZw4OWcCmrFWdcrNtqkU6p0oBa+HCFZMpSUuWP7QjObUrK6crFN7JBHC+EOmxUM8X4veHz61M7Zs5UtThCUC5dQIKczkbZ9coHSausqQJqezwqmYb/jw4cuiREm96PRfTcMXh9So82m5fCr9im09TKVKVNnLV9pLslwnCVAOWIGos0ayt3mw10orQUJRKUlT53P3b8QJCW6KPKMBU1U1M2Uhc3GFGUtgGDFbp664m69IuVdKrtV4wTZ3UCeEgqdylwHZIIHnZ4GD5pFfWMTjHHKVb3yVKtvCOtyq4EBQNiA3WzxepakKEYnYld2VMnEvECpLPmrIqOZYAMGLN6QZ2ZtNzwiwLPm/g7E/wBY1I820aaFFQV/7J9o8iwT5ZRSlKku7DM8vPwjRL26nszLBJcM4zeM6aZZBvl1uejRcp6UBJ5+N/TlGG2Pi30LFBtNcqahUo4VAtdhycEtZ20jfyt5Vkk/iSkFuguR7+kc3pFFKkszgh7O/VvD3EaCmnlugYebCGxewcEdC2Jt3FiBUEsLFWpGV876xFsTbKzWzLskKuxcMbP1KjhHlzMYldSwe/iz38M4Zs/aBTMBCggkO4JtYCzs33mYA3N4PUVNb7HfJE4EdYnjBbC3kxJCVMMvMZBgMvzjcyVuBpDU7ESi0SGON/SpX4q2nCFKGFSQpOjiYkgpY65eUdjMcS+kfdw/W1zjMRiVMQyRwkJILKPMjC3pzEBk5EjzMVt5J+s1AH+9N/8AIqL9HNX2QSAO82Xg8S7d2f8A5ueXzmKPqX/P2jyiVhR4Kb+sZ1saVHcEz0lU1QxFwT8I6X9FiU4VZkvMzvcqlPf0jBSUpBXMZ1EmzflzP5wf3E2v2FPULzUhM7+b/KgPz4jBRluSONykormzdbf3qMuYJFMkLnG3RJOjaq+EVJe7lXMIXPqiD+BJLBx+yUjV8oxW06cyKOTNMmYtU5XaGeDwoBNklr4ld5ywc2Oke7F3vn06ZnYoE9U6ZjUVlallRSlIAANwwy6xFu/uO5KKx43Hhqbj7rVv5V9Pg2czZ9dTDFKnGckZoU5JHgp/YwU2BvIipSfuzE99BzHUcxGe3O39m1NSqnnyRLUElQYKBBSzpUlVwWMe71S/qlZT1aLBasE0aF8z5pc+KRBNaTJjmuLvHNJTrZpVv2ddzM7d2rLlVQ+xxqHaqxEl3KloGEZMyeRNyzRm0VCDJSjCsqBUXxICSS+HNIVk2vOCm/awZxQVtg7ZTOGSDPXfoCxyitsbYEubR1E1JWqbLw4JSEYsT4jxAAm4SW6iJJs5GncFkYSXCFnhCE45iggXLBsLhz65aw6WslIThcYnKQhr4g4Cu8wswezmBuNQJbhNhfMNZmzeLKVKcEqJU7vmcR18z8IGyUdQn0FSunTwS+zMpYRgW+Y4UvZKiSfbOBlNRVciUQSiTLxFeJSwCFFIS7glrD4wEn74T5cjshOCkBOApwcTfxB8XV+XODW+ExU9a1hYwSeEIbNQCSpTuzupujJ/FFTp7nf+lZ5K8FLS3bbVjqbdyZOInGbKWAxdHFZN2FgIamrEzjFwSc2yctZs7wzY8xNJPSEzQsTlBCwCMPE7KYXcKwjzMBqauKAlJs9hfkbhs+UVBJcivquXJOUVJ3Fe3aja7EwFRU4Q2Qu2XO5JfnGqo9rIOT5kqUeT6c+QjmVNtFibKPM9PCCVPtRQPCSH/SG66OQsakdVTPIsCjzN/O+cKOaDaB1J9YUT1Sfx/JyJFcXuTBKl2mWLJUYHIkHQ+Z1/SCWzZRBJJvCNm9hEVuSrmMymwnJ3Zh+WkGqeby116NA5bOCR6xKlRe1hZ/DygojUqCC1HQxTnzwTxdMm00iWakkExQWS55QwuRsd06w4wGLuMLrD5HMAXu2fLWOx0SjhGJn6RwXYG21y1ApyBJyt18y0dU3Z3sTOmYAdLDn8gQ2DEzTNVPURcN4Et7xxneaVgnLUouCpR72Jg4LA5tn4QU393mmicqUFqCSGUCgpyJukm5cjMDSMlMrcakpv3v8AuOnPlC8kr2Cxxrdku2WE1ROZANvAXiji4DyeLG2FHtyyXeWlWRP/AAwT7Q/ZuyJk2WpaQ+TdWzwjVnjPKccaubo0KLk6QIm1ANg/Mt8OcEt35IVS1SUfdTMUQL91VGo+gEDKmSpKns18ukav6L8LzAQMPGFE2BxJl2JNr4YOKsmLJ6WSM+zT/wAG63Xnpm0MmwI7MJINw6eEgjyMUJ+4NMUzBJT2alKxJvwpU2QGiTy00aA+zamZs6eqUxm0yy6VI4ijyHIWI1YEaxtqfaEtQBStLHmWPobiGrdUzVxClhzeriez3T+ej/ZzXdyWqTtcrnqAUQtC8RF1lKAm/UAeLjWNH9Is0Kl08kXUubYa5FPxUkQO3l3Zl9vPqDPcTLiUiXiViCEpF3ZnTmwtEm6Oy5s2cmoqlFpSQmWFniJGRPQOc7k30uDv2m3H6W3F+2ua7yrav++fY9rt65NJ2gmIUtSZk08KUGyp8xIclWIB9W8HyiKm+kQzJE+bLp0p7LABxPixCYXLAMxSOb3jL/SE4rcGWIL6YkmbMNjyu8S7k0uKTXhTk4EA63CagDpZwYJnBb3MgslRWygMRc3Z3vy5xC2Ei5fxfziM4GBxMSNYfLnAcjo35wuyuQQWmXgLlaj0c6XLtcR0CiqaAJ+3lpVOdRX9kpZuolLkAi6WjnUoghnIcgFjoY6FvFSrkKNTIluiahGIMT2akpKQ6RoUFuhEV5OlwCUpOLbV8qdb/JarNq0aUYJckpUvhQewwcZNrkAgu0YOpkupjos+yjGo3apZ1VPllaQJUpYmFQBZSxZIBJvp6dYzVSr7dbZdpMHkFqHxe/WCTsZx8I4moJ2+u9k0ufc3tkQ+H++sGKOocXL9YzFKA91EEHS49IO0ird4FukUYYWFhCiJMssOIfPnCiWO3Od08sqNzaCiRgZIa5+XMNp8TkGHzpOIZt/aF611MnJEq5aiL89NR+kOS4Ddb8oi2bJUMWJz7eNtYthKD3lOHDsz/wB4u3dhdBqKsG6S4cgjkYrTpeI2DHKC66GQhalAMlQuMTXF3cXa2USbJpitaUSzjGLEzhgbubi4c9YZqsplKip8LDOzlvP9ILbvbYEmqkzHsCpJa5YixD2Gt42VBu7JlpwqSFqI4idXzDC0X0bOkpFpKOfdGfPxgk6LcLOY7d7adPWppk3Go4S2NTAZEJGg1AGUFNwqFKpnEkKWlaVc1IOJAFjkEkE3Eazba0SU9qhCULTqzBma/lGI3X2asViZoUW7RJOFQSCCokhYJGIWdg9xC5PewoQ+6v7N9X7LlgGdJSe1OFDqSkjCshJDAN3D7wCq9pJklIEsAgEIaxSO0UliPAC3h4xs3Q7AKBxIJdmspPV8vK0c83lpmqp4CWHaYnbvOrN9U6D+sBnwRy7T5DceRwW3MzNZKUFKKiVYnOLm5vYMxfOwPhB76PacLJSsBY7RZZQBDiWkOxcE3PqYCrnAqWC6kqUTfN37w5K9jkY0e7UxMhJm5pSmap+eFCPQvZodBpCXFzdLqGN4do01MyE08uZOU2FCZadcsVrPoBcwJl7CrZzLMumkD8BlIduvCo/9UM2buqurp1VKphTUTFFaC5Ata+ocix0AENT9JipEvDPkqmLQSlakqAuks5HNwXaziIm29zsSxQw42sKUpR91q6+Fyo9m0FXSjFNp6apljMiWjEB/CkEeLKg/sZFFVIxy5ElxZSTLRiSeRtl1yMYCq+lOaakT6cES8KUrkzFBSCQTxJw9xTHMcrgwbkbUQmbT1shC5cmerBMQpOEOWcp0Um+IFNnSeZgmnH4MsJQ4u4aUp9Gtk/DQTqdsU1OnAvCDjnBEsJdkCasBk6JDMNIKbgKQtNUpFsQ7pYM2NmAsAxHm8YnevZS1zwtuHFOD6OKicb2NgLxtvo32CqQmatRSRMSkJYnIFZLggM5WesZVwsYZJZU3b/wZVlbgoNcikj7TCMYUHfApKSDayXa120OWcZvfKmSiRT4wgTXUSlLZluWbWEE//S9YkkplIBf/AHkjyIAPveJtubPJSMUtBmBwVlnBDPhUeY1F+sJWBxlGm6sdKSlF9zOfRzICq0pmJSwlrsoAgXQMR5M+cH9o1dQmVUJUqakSZaypZIwrZKgjCpnuWNjZjF3dyiM2YpKgEhaCCUBAKjhVdWG6mbM84bvBsYJkTsKXCKlBUcLsBIJJAGgM0+8blETjyPHFqk7/AAZTbGJU0stYBSksFqa45PFCjSxU44ezN/w/aSrjrc+TwUrP9RPWWjz70D+wUSycXXCkqtYGyQSRlpBC96K8sgFwlKmOR18TrGh3amcQQ5BWW5hz46eEVaLZSEv28mpWbsZaSnI58QchmjY7t7Go2E3s6hBSthjxO4Y5YevtC63Kja3LY3amf7g/lj2NCJ8o/dm+i/0hQWkLWzhlFImrKQmWpTkZDn+UbCv3NwpaXKUFv3lEsehewEbRdKEpJawBdrQIppspU6W3aJue8oFOR6C8ZJx+5G3hsaeOVq//AHyZaRuNUEupUpI/eJ9gloIUP0fKS7zZd1ElkE5l2vG7CUjIPDsBMPpVRjcEzJTN1uzZWKWq4ACk4R44lKI0ygxsrZyUueAP+Ag+rZQ/bikhABGI4gQkk9b2yivsurBJAQlFsw7ltLm8Lf8AuJm6EV/HaQWwJHOHrSkBzijyWlrmIp04PcjzMNbMaVgbbQE1CkEKuGt/WAVFT9nMxB39nAUxLDqY1swA5kNFOtlpAsz+8ZpyaVmnFjUpqiOXWzJgKVJwlSSHcs5FiQq4vo8BdouwSEF0jDfQAJYcjcE+cXZ89TMk4BrzPhyirIufvm4cAlRsALDxvGeGWbluzpZuEisUnFUCjTK/AlPUBot11N/llAf7U4/ymQT7ReXRTCRwzSl3bIgEddejmLNAhCVIM3gllM5J7QhPeEqxfmAojwMa8Seo5GOTwvU+6/DCW6awqjp2/AAfEWPuDHL939jKqqvaCEqwqlzJi5b5Yu3WGPLx5xrt29qCjmrp1rSuQVOiYlaSEvzvkdeR8bVdzNnppausnTaimwzirDhnJJvNUviFmsY2RqUaYeeUsHE+pifPdPw+j/aGbG2fIrKt61P+YlICBJUAEKwkkrKRZS+K4y1DiCn0jgfV5SALqmgJA6JULeoHnHu9EimqAJkqokoqEXSoTEgqa4SWPodPCBmz6lVTUyptZMkoRISGBmI41u7sFFrgE/ugQDb9rNeFYda4mLUa3cfPjun+CTauw5lRLUEzwgdpNCpanZRFRNvhyL+GkancVMxCSicp5gSl2IIYcmzu4cwCn7HMziYKBMxQIIIKVTpqkkF2YpUDaCm7Sfq6lYkFiAAUl2a7MTYQmeRqVHLVtcihVbCZf+VStKVTFLmv2jKWzO6gwHhawbOCP1deFlEFJzDAgtzfIwOr6SYpS1AnCpamSVGwJ1uwisNlzdEnyOfveF+u+xTvsGtn0ksVCCkpCi4sf2SGZ4l2FtlPYTFqLqE5WIMCxLhLZAuEi8ApWwZwIUBhPjcHxSIdL2HUBBlgcBYqGhIe+T2JMH6zrkVUuwC3gQ8/FkC49/8A9e0V9l1wkzioJxpAULZnrfwi5tmQpBSlQZQcEHwRFDZ0grny0p7yiAA7Z2hzdqy1saGRvIpR/wBEs+gJLeNoMUu8cpB4wsB/usbvmq+TRUTuhP8A2B/FDxuXNOZR/MYzKbXJEcptbo2CdoU7f66fnzjyMsNyl/iR7woL1ZdgKn2NAsqUGIDcjDRRoGaE/wAoiRc9ogVOJho+ybtANIYoYvn+sMQknMxOEtE5FEX1NPIekSIp0jJKfQR65hyJZeBbDSPRL/d9IX1cdPSH4OseYIEsYnZ6Scg/gIr19eKZYThCnD+Hy0XDIB5xTn0tOVHtSxADeHpAytLbmNwqLn96bXZFSo3klteUD6fpAbae8KUgGWhMpXNTNfR2gtUbOplZTm6Yh+Yiind6TMXgE1wQSWwnIizEEawuLyavuqjfJYFjelST82V6PeolLq7MszqSQfOL1HXJm1UpSQ47KdoWfFTMQ+dtYar6OKVRdaX/AIUpPqlIMVdpU8vZ5SZLsmnqCAVE8RXTBNzo7RphpUrOU1KdRXVofvBvX2cwSKZCZk8kC/dSTkOqujgCAdfOmyJ0lNbWFMyb3JaJalJuQm5QUgMVD2ibY+5iZ9GJilET5hMxMzk/dB6HvHVzbKMxvJNqJlTRpnp46eYhKjqoGbLIUdCGHeGecMW7+46ORLFja4ZJuPutW/lePg2itmbQpeKVO+sJGaFC/kCXJ8FQd3c3kRVIJAwzE99BzSeY5jO8Eybxjt4ZX1Stp6pFkzFYJo0Ls58038UCCa07rkIxyjxlwmkpVaaVXXR1/ZpNit2Xdf7Sdp/zpkEUF/utAnZFSEyyGc9pP1b/AI82LatpAfhA6qjPP3Myx9qLx8BHmPpA/wDxhP45Y83/ADiKZt1AvjS3gT8HgQqChm8o9Qstcg+EAF7wp/GG6Iv8IYnecaqP8rfpEplADfdP+YJPMefAn9IA0M3BUSFDSbLc9MYeCW+FcJkxCg5DajVlf0gBMmsQeRBh/QV1O1GYAWJ94jXXIGah6xnlbyk/cf8Ai/pEC9vL/CPM/wBIVpl2GWjVCtR+JPrHsZQbbPJPz5QomiXYrVENGcNX94QqEcz6GL6Unn7RKC0NoEHy6lOgUfBKj8BEyFPoR4hvjE02aSPkxXk48VzwswThYuNXc26QLRZOknlCTO+XjxLn8hl6iISxuQb2HCp/hbzgaCsm+sH5/tHv1nnDOw6iGrpzzgdy7RIqsHTzMZ7bU7EokGzaHIiCk7Z2L75HQRW/wpslH0H6QMoqS3NGHL6UtSVgDiUG18H9os7EqezmqKiLpbLV/wCkExskcz7D4CEdnAXu/wA6wtY4xdmrLx0skHDSty3M2mG/1AOjX+MZjfBXaoLKfDJmnJmCZlKo+wgt2QSSSPX5Yf2iGk456MSbdlPCtU3Miz9Q8Nx7yow6vTan2aZc3WqAujkEaICT0KeEj1Ec73/3klTqmmMiYlSQlSJhunsz2gHG4dLXPkY0dBMmbNnKlKQtdMs4kKQCoo8h0zGrOHgZvVuJ9aqZc6lUAicppxywEC8wJN7pDN+JrXLa401pZXEKeHL6uJ7PdP57/sM7m75ia0mctKlhwiYC6ZjEjP8AFax18Yl+kJeJNNKHeXODD/p+KhHm8exKZNKiWlJSZSQJPZpKlW0LZgnMnW7vFbdXZ02dNTU1ZP2acMsLsSQ4xEcg5uczfQQt37Tbj9Jf6v21dx81tXh9ewysqWmYQlSjim5A/wDuJ36QyWJhJw0+XMpDeqoN0tOnCceJKu1nNmHBnTCk87gu/WGrmNhGEvd7WAez+2d4CeWm0kc6ENStgj6pUu3ZIHUzEsPRzE8vZ8z76pYtkm5fxLQZp6tLlLXJe6bW65dG6RX2vOlSw+MBRIsQ+Z/6Q8K9aT2D9NIFSaGYo9/CP3UufBlH39InqNnzAl04rCzsx8WHjHilqBcIByuDz5DL0hHaJKgnAoHK/wDWKlkbKWlMA7RSvCkrzK7eGE/m8C5svLoBG2nbOSp1LAtcAXYsLsCQM84G1Ww3bCRzINrHx8YJZE9iOIIQ4GiuhH6xHNnMsAyQQ11BIIf4xp6bZzIShQxHJ2b08tYv0dIACAAGORN/e5i9dFaDKJnSWH2I/wDjH6R5G6CDyT6worWXpRoEiI1+IiUwxcObFIjwvDOxAezE8mufHWHioCSzOGJJcPnYYWfn6RXq6ok8AQ41UbD0u8VZdMsiVDlJIaz3+TFUbQCQAVJB1w5P01jxW00/i9iz+MDaL0ssYyQcLAgtdjfqxhwSeYgYrawDlLkWDABn1IOZPN+Ueq2r0Pt8iKbRaiwk3OIpk5I5QLmbVBJTqOVy2jjTxiqqoVqbQLYSiFFVqHa3lFOrnuXJt4fLRSUs3zI58suvM+0WUTCAASHy6/N4FpsYkkVphSMz8RDZVMiZOloWkLQ00lCg6cSeyALGxIcsesTT5SSdCxzYcw9oqoqBJUJpyTKnqNmy7ItDMKqVgZFqjpXgZvBUUdKyRTSpk1XdlplpfoVcNh5EmBQ2HWTRi7CkkD8KpaAW68KiPUR5s/dibVSVVfaFNQtZWi7Dht5ORY6ADrFDeXe+pmUi6cS1JmpCvrCrBpSBxEAlwo6s9nbMQ5Nye5tnjhw+N+klKUfde9fC7eS1ITPlS0zTT0tVJIfHLlouObpSCPHCY02xhR1KMcuTJ0xJMtGJJ5EN75RkfonrZ6QZZlrVTLKsEwZS5ie8nolQ9/GDW1qcUNZKny+GVOVgmJGTnMt54vFJ5wTuPUzQcOLTjpUZ9K2T8UENmkJSQzATJyU2sEidMACeQAYADKLIQ7a6aE/0+EU6eV32Z+0ntn/vzehAHzaLAUsDJJJyycPGPJB6mBjf2oepN7/IyAN84im9m/ECPG+Rz6xIpwOJru98mOnK/rDkywAWKlHVtG0vfpCqkhmzKS5KSeEpci5AY4dGUkgpinP2Soj7OaUMcnKgS93xcXvBWbWsCSFBhqOv4hn4QOG0E3AQ5uw5fN4lsr7StTmpTMLqC2BBSMtGJLZeXOCkskoGPAg+SsF8r2va3tEEvaqACklSVZEJIGpv88ooGumzAEqQGdgTfLm2nXpEbsG0nQWVU4cKWC1Yvu4WA5kMGtawiCbMdJxBIL6OT0vbwyH5QKVVkqSGPaJcGzODrduUTzAcJADknuZkAvf+0VWxUt1sPE1P4m+fGFDE0C/wGFFUZqkbxc1ms/N9IGbSrl/cUhH7ycTvlkREdRtSWE99JI0u73yGbDlEHaOAVKB69PO4jYxqSJlqJAxEFTXawJsRY3PrCNmt4/OkRTcTcJA8/iRzhigC1yDY2OvIdICgx0+arQBrvdhbWwyAc/JiKXNSQ4NhqQUj1IDiPZoDAE4vm7Q2WrIJcM7h3N3b4ZxKRZKFtmxMJJuzZ/NyPjEU+Zg7w56A3LfqfSGS5ifG2qyR6DXKJRLLzG9/Ry18zz8TEaxhDO97Hm3gGDw+XPBAGFnfxJIswENnn+AZdR5Hm1oshHMBJyuBpfP59obMdLvlfJjm2vmbdIgn2GajmQ+TahmtziJFXLWnqLWBLDoycucQstKrUgAYXtmBcjLvPcNAzbayuTMYM0qb6DsSfGwiRIKgyQoFw1gQz3za2mXLOLuyJBUtAWLKTOBGYYplgh9YOCt0RT0NS7NP8hDdRYNFTt+AA+IcEeoMC9/dhSplPMnkMuUhSiQO8lIcpVzs7HT2ipsfaB2dOVS1DiUolUqY1r5v0yfkXJsYOb2IMzZ9UJfHikTMOHixEpLM2flD41JUwuI9Th8zzQ5PdPo0+n6aM79GVfKTJNOCysalpfJSVN3TqRyzi39JBenlJHeVNGH+RY/MesZzYW7w/wANE2YTTT5c1ZSpYKCQ4KUkG/gQH94K7ARO2hPlTp/+lIHJgteeXNwknThaAbftZqwY8ba4uP2pc15rp3TLoqygqDX7SbxMSzTZr5Dm3tDBVqUDdVn5OTytb+0R1iVOtn78/I/8+a7ghuVnv0iKXKLkFClFnBwsCdGOZ8DbOFyq2YYbxRMiYQRzcYnc31dtSCDc5ERY+srSoAaE3Ll7XwnNj+cMnLfvJmF8TjvAZAYUpcNy0uXDlofQ0Zfi1uxAGnj1gHJBUWUVhI4uFIuedwbgGzm1i0Vaukkk4nUkh3CeFyL3SznPMcuke1UsShiWxSGYG6SxHMZjlElBICuPFkNLNllZ9NDrAa4sGt6Kp2UggAlQKmUzXwnwzH9YenZUrEVcTZM5BdjpnfoIdUz27lxroXvn8YhTtBeSUm+rfmzaiAc4lbIu/URiD4nzw5nLMF7tyitNqMC2QG53H65RKJynGI2FsruOZilVVQ7pw83As1/O45Qt7kk9uZb+vK6e0KKonp5QoukK1eTRhCiSpHEQHCiAQXcWyZn5+UVVHECFOQ5DqBBIt0tHv1wlgFCwZixy0bzL+UJJCrKIbqHDDkPKNTY1ISAyXGXm+fXxhq5YIFyNbEX6c4QABGZAfox8IeVtbmDmPh5QNhEeBI4iVX+Hnb+8M4Di42sS/pZn59ecTSnGfl8gQ1RIJLE6WAy6fIiyEUmWGwl/E2Hpd48NSpizBtSHJA0y94fMSSxKSL/e6B7gaXby84r19QEJAAJJIdmBHiTYDoIhRHJWRMxYj0SLAF2d/EuwMTyPf8RIBDkh756RVRRhKu8bgOSXBfOyhby9RE6gGYAEAjVyr1/KLZEW5hADkE2D3yHNzcv05RCmcLAkAMc2SD0Lnk3J4jppExI+0Y3cMMIDnJIHI5nmYaojFfiY4iACCQX5MBdvkxRZYNaEgFkkCzNmdAw0BhlFWmWUzSAoAqThSpKSSoAOkTCkAOAML6iB9TMLBSrBRFgkWSQTfiAcc3iVExCuIEsM1Eh7kvwuR0fMAehKWl2DJKSoKbU2nLmowTqWYUnJ1SXB5gia4PURl6jZokkmXMqpAfulcqz/ALs0P49IJrmoVhwzQC50fENTmCPWKm8ODAMK1KNgxZm5m2InO7nMvFPL4NfCOcJKClSb8fsgo9mSVqC531iobmuW3/kKj6xrKfbSUpCUU6kpAskKlAADkMcZ3duQCjiJFzrbPl+cHpSkp+8C2lg/Vn5fCB9euSJxSlkm4yk2k9u342FSyEgFS2BUqYopcFguYtQB0cBTFveJFFIALKHRJHTkYq1a8nUPJuR5PbKIabaiSQACTqSSQ7wiUtTsQqiqLhmG7gMNXc/LRCVlTswDMHzB8Do0WJlenEEgEkkZDMQ2eod5SVDDkCdPPWBCIKygE0hKlBPxPk8TjY+BBSl25vfyF4hM9KrqAHJ0lxmXBtYWi5TbUCsnA5nX3eIVSsAnZ8xJ4kK/i1t0DRcQoFGIHAQ3Cfy/KDKzjsVcsrRQqtnpB6qDa+rxClFdADW1RJczC3zoIFVNU5dKjMFh1HSDe05MsJCUpUpRYEgnM68jFH/AhhZI7MEWbN+ZPOCSVCJ4rKgqv3/5VfpCgzK2TOCR9qjIaH9IUWK9KXY1E7d8XCSoJOd/HrFCds9STZLt1ADc/HpB9KgS+Im7Bw3UjJ8ucVtoKAD3drNycRoHKQMmSVBgf7NlEdTKdLKLWd3DC7ZwQMskEJD31P56tFWpk56DunUvYwIdlQLa2MnVJN7Bi9g7Q6VU4mYl/S/UWOR94oVVOcROIm+EWDeJ116xGmoJy/QaiLZaYRXJCiQSXd8z6BsvnrEdQhCQRhd8z5aDlnFqlpyz39ctcm6R7OlBWJCr6G19DY6aRRCklSQwSklWXn4HO8WBU9LAOwTdR/C+jlh+ceU1FLlqZIAYNZ/ifBzHppWUSkqcdbahhrk4i7IM+sJGIk4SkKNwc8KSEpawJUoixOXp4qoAWhlszli7s6AkqFySU48rOMrRDUKILKDHPQwPp6hRmps/Exc5WLN5mJqvoC4eS6J6JmFSinDiRmDaycTWAY3DNqTox8SJainE1ynELlwy3GFIACsWDTnE02UiWHw3FyX5AXbLO7CJhShsKU5uWOgUH0OTGJdlKNA+pr6dHCWSosWTic3QATzB4+XdiWq2dKUxcgKKmckhkqVxMLsQUBrfe5RN9VlzH+yQrA5ZrhiCSCRcZcvOPBNSzCWkEZhvu5vlnnz0iVfQppPmwWnYCMRUFAXsOPh7o4lDiyKlMNRyDm0qmlyZahixqKQxIU98OeRVdS7A2Au2ZmmzSOB8IBDHw5N0B72ZiGi2kEI7JQUQLE2PCbsxuzWa8TT4KSS5AqoMoqGBbDFMBN+6CnAS51dXLIW1LZ1KQkqSS2hNgq5u40gzIElauJNxcAWbJsg1+ptFur2UmYk4kqSlSckqGLCTZiRbpASxlKEAAjeMywO0QXFgejNF1G8EqYlxcg5El/NojrNjBITLlBSlFzxkEgDkrXPx8Yqp3PVNQQrDme4o+lwLu36xSxhKUohZdXKmoKkq7MksHUPTCfm0UkVZQoISe1u3DxdGtYeHSJNm7DlyUMQpSlPZRB0GrNBelpkEkJLKT+ENfobRWhoZFp7vmVXCkqKypKk5YbXDHCoZufzi2upLJJcs2b5a2bl+cMny0IbEmxOerks/rD5E2WsFSQCxIOb++ekLYxUeBGK/I5FiPDTllEJkM1wBe+fjaJUTQFgBJ4lMCDr+0LW8Hyhm05ZCylCQtaSkHS5YsHtrrF7kbRRMpf4x6H9I9i6X5D58oUTcGkf/2Q=="/>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91" y="4572000"/>
            <a:ext cx="21526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433602"/>
            <a:ext cx="1587108" cy="226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9730" y="4433602"/>
            <a:ext cx="1622150" cy="226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751815"/>
            <a:ext cx="2170855" cy="162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603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1.gstatic.com/images?q=tbn:ANd9GcQlcXIBvFIQkVNlPp6WmoHlk6MKIs8Ed8yOimibFnaciS4tC_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828800"/>
            <a:ext cx="417096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348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4191000" cy="278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81400"/>
            <a:ext cx="4459965" cy="303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548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862" y="990600"/>
            <a:ext cx="3581400" cy="238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576" y="4011029"/>
            <a:ext cx="2895600" cy="229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33374"/>
            <a:ext cx="2019300" cy="334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6909" y="4053540"/>
            <a:ext cx="3279306" cy="218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792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33400"/>
            <a:ext cx="7162800" cy="4955203"/>
          </a:xfrm>
          <a:prstGeom prst="rect">
            <a:avLst/>
          </a:prstGeom>
        </p:spPr>
        <p:txBody>
          <a:bodyPr wrap="square">
            <a:spAutoFit/>
          </a:bodyPr>
          <a:lstStyle/>
          <a:p>
            <a:pPr algn="ctr"/>
            <a:r>
              <a:rPr lang="en-US" sz="3200" b="1" dirty="0" smtClean="0">
                <a:effectLst/>
              </a:rPr>
              <a:t>Layer 3: Lane Positioning</a:t>
            </a:r>
          </a:p>
          <a:p>
            <a:pPr algn="ctr"/>
            <a:r>
              <a:rPr lang="en-US" sz="3200" dirty="0" smtClean="0">
                <a:effectLst/>
              </a:rPr>
              <a:t> (Discourage other driver’s mistakes)</a:t>
            </a:r>
          </a:p>
          <a:p>
            <a:pPr algn="just"/>
            <a:r>
              <a:rPr lang="en-US" sz="2800" dirty="0" smtClean="0">
                <a:effectLst/>
              </a:rPr>
              <a:t>Knowing when to use the full lane or to share a lane is something few cyclists fully understand. Your position in a lane is the best way to make yourself conspicuous, to tell drivers what you are doing, and to discourage them from making unsafe movements. </a:t>
            </a:r>
            <a:endParaRPr lang="en-US" sz="2800" dirty="0" smtClean="0">
              <a:effectLst/>
            </a:endParaRPr>
          </a:p>
          <a:p>
            <a:pPr algn="ctr"/>
            <a:endParaRPr lang="en-US" sz="2800" b="1" dirty="0"/>
          </a:p>
          <a:p>
            <a:pPr algn="ctr"/>
            <a:r>
              <a:rPr lang="en-US" sz="2800" b="1" dirty="0" smtClean="0">
                <a:effectLst/>
              </a:rPr>
              <a:t>Combine</a:t>
            </a:r>
            <a:r>
              <a:rPr lang="en-US" sz="2800" dirty="0" smtClean="0">
                <a:effectLst/>
              </a:rPr>
              <a:t> </a:t>
            </a:r>
            <a:r>
              <a:rPr lang="en-US" sz="2800" b="1" dirty="0" smtClean="0">
                <a:effectLst/>
              </a:rPr>
              <a:t>Layers 1, 2 and 3 and you cut out about 99% of all potential crashes.</a:t>
            </a:r>
            <a:endParaRPr lang="en-US" sz="2800" b="1" dirty="0">
              <a:effectLst/>
            </a:endParaRPr>
          </a:p>
        </p:txBody>
      </p:sp>
    </p:spTree>
    <p:extLst>
      <p:ext uri="{BB962C8B-B14F-4D97-AF65-F5344CB8AC3E}">
        <p14:creationId xmlns:p14="http://schemas.microsoft.com/office/powerpoint/2010/main" val="833620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457200"/>
            <a:ext cx="5257800" cy="584775"/>
          </a:xfrm>
          <a:prstGeom prst="rect">
            <a:avLst/>
          </a:prstGeom>
          <a:noFill/>
        </p:spPr>
        <p:txBody>
          <a:bodyPr wrap="square" rtlCol="0">
            <a:spAutoFit/>
          </a:bodyPr>
          <a:lstStyle/>
          <a:p>
            <a:pPr algn="ctr"/>
            <a:r>
              <a:rPr lang="en-US" sz="3200" b="1" dirty="0"/>
              <a:t>Layer 3: Lane Positioning</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0346"/>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129" y="1413690"/>
            <a:ext cx="3205162" cy="216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095251"/>
            <a:ext cx="2819400" cy="211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473" y="3867077"/>
            <a:ext cx="3424238" cy="256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353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784" y="609600"/>
            <a:ext cx="8305800" cy="3970318"/>
          </a:xfrm>
          <a:prstGeom prst="rect">
            <a:avLst/>
          </a:prstGeom>
        </p:spPr>
        <p:txBody>
          <a:bodyPr wrap="square">
            <a:spAutoFit/>
          </a:bodyPr>
          <a:lstStyle/>
          <a:p>
            <a:pPr algn="ctr"/>
            <a:r>
              <a:rPr lang="en-US" sz="3200" b="1" dirty="0" smtClean="0">
                <a:effectLst/>
              </a:rPr>
              <a:t>Layer 4: Hazard Avoidance</a:t>
            </a:r>
            <a:r>
              <a:rPr lang="en-US" sz="3200" dirty="0" smtClean="0">
                <a:effectLst/>
              </a:rPr>
              <a:t> </a:t>
            </a:r>
          </a:p>
          <a:p>
            <a:pPr algn="ctr"/>
            <a:r>
              <a:rPr lang="en-US" sz="3200" dirty="0" smtClean="0">
                <a:effectLst/>
              </a:rPr>
              <a:t>(Avoid the other driver’s mistakes)</a:t>
            </a:r>
          </a:p>
          <a:p>
            <a:pPr algn="ctr"/>
            <a:endParaRPr lang="en-US" sz="2000" dirty="0" smtClean="0">
              <a:effectLst/>
            </a:endParaRPr>
          </a:p>
          <a:p>
            <a:pPr algn="just"/>
            <a:r>
              <a:rPr lang="en-US" sz="2800" dirty="0" smtClean="0">
                <a:effectLst/>
              </a:rPr>
              <a:t>There are evasive maneuvers you should know that can help you avoid major motorist mistakes or dodge obstacles. Knowing how to stop and turn quickly helps you avoid motorist mistakes that aren’t discouraged by lane positioning. These skills are not instinctive and must be taught.</a:t>
            </a:r>
            <a:endParaRPr lang="en-US" sz="2800" dirty="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614554"/>
            <a:ext cx="2971800" cy="199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683" y="4579918"/>
            <a:ext cx="4047825" cy="203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445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422" y="762000"/>
            <a:ext cx="8153400" cy="3662541"/>
          </a:xfrm>
          <a:prstGeom prst="rect">
            <a:avLst/>
          </a:prstGeom>
        </p:spPr>
        <p:txBody>
          <a:bodyPr wrap="square">
            <a:spAutoFit/>
          </a:bodyPr>
          <a:lstStyle/>
          <a:p>
            <a:pPr algn="ctr"/>
            <a:r>
              <a:rPr lang="en-US" sz="3200" b="1" dirty="0" smtClean="0">
                <a:effectLst/>
              </a:rPr>
              <a:t>Layer 5: Passive Safety</a:t>
            </a:r>
          </a:p>
          <a:p>
            <a:pPr algn="ctr"/>
            <a:r>
              <a:rPr lang="en-US" sz="3200" dirty="0" smtClean="0">
                <a:effectLst/>
              </a:rPr>
              <a:t>(Protection when all else fails)</a:t>
            </a:r>
          </a:p>
          <a:p>
            <a:endParaRPr lang="en-US" sz="2800" dirty="0" smtClean="0">
              <a:effectLst/>
            </a:endParaRPr>
          </a:p>
          <a:p>
            <a:pPr algn="just"/>
            <a:r>
              <a:rPr lang="en-US" sz="2800" dirty="0" smtClean="0">
                <a:effectLst/>
              </a:rPr>
              <a:t>This is actually the least effective layer. Helmets and gloves protect your most vulnerable body parts as a last resort in case of the very rare failure of Layers 1 through 4, but they do nothing to help you avoid crashes</a:t>
            </a:r>
            <a:r>
              <a:rPr lang="en-US" dirty="0" smtClean="0">
                <a:effectLst/>
              </a:rPr>
              <a:t>.</a:t>
            </a:r>
            <a:endParaRPr lang="en-US" dirty="0">
              <a:effectLst/>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269351"/>
            <a:ext cx="2362200" cy="2415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122" y="4424541"/>
            <a:ext cx="21717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108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57200"/>
            <a:ext cx="5562600" cy="58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488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761999"/>
            <a:ext cx="5922006" cy="584775"/>
          </a:xfrm>
          <a:prstGeom prst="rect">
            <a:avLst/>
          </a:prstGeom>
        </p:spPr>
        <p:txBody>
          <a:bodyPr wrap="none">
            <a:spAutoFit/>
          </a:bodyPr>
          <a:lstStyle/>
          <a:p>
            <a:r>
              <a:rPr lang="en-US" sz="3200" b="1" dirty="0"/>
              <a:t>The Five Layers of Bicycling Safety</a:t>
            </a:r>
            <a:endParaRPr lang="en-US" sz="3200" dirty="0"/>
          </a:p>
        </p:txBody>
      </p:sp>
      <p:sp>
        <p:nvSpPr>
          <p:cNvPr id="5" name="Rectangle 4"/>
          <p:cNvSpPr/>
          <p:nvPr/>
        </p:nvSpPr>
        <p:spPr>
          <a:xfrm>
            <a:off x="4444000" y="1676400"/>
            <a:ext cx="3546035" cy="461665"/>
          </a:xfrm>
          <a:prstGeom prst="rect">
            <a:avLst/>
          </a:prstGeom>
        </p:spPr>
        <p:txBody>
          <a:bodyPr wrap="none">
            <a:spAutoFit/>
          </a:bodyPr>
          <a:lstStyle/>
          <a:p>
            <a:pPr algn="ctr"/>
            <a:r>
              <a:rPr lang="en-US" sz="2400" b="1" dirty="0"/>
              <a:t>Control Your </a:t>
            </a:r>
            <a:r>
              <a:rPr lang="en-US" sz="2400" b="1" dirty="0" smtClean="0"/>
              <a:t>Bicycle – 50%</a:t>
            </a:r>
            <a:endParaRPr lang="en-US" sz="2400" b="1" dirty="0"/>
          </a:p>
        </p:txBody>
      </p:sp>
      <p:sp>
        <p:nvSpPr>
          <p:cNvPr id="6" name="Rectangle 5"/>
          <p:cNvSpPr/>
          <p:nvPr/>
        </p:nvSpPr>
        <p:spPr>
          <a:xfrm>
            <a:off x="4931623" y="5098561"/>
            <a:ext cx="1979581" cy="461665"/>
          </a:xfrm>
          <a:prstGeom prst="rect">
            <a:avLst/>
          </a:prstGeom>
        </p:spPr>
        <p:txBody>
          <a:bodyPr wrap="none">
            <a:spAutoFit/>
          </a:bodyPr>
          <a:lstStyle/>
          <a:p>
            <a:pPr algn="ctr"/>
            <a:r>
              <a:rPr lang="en-US" sz="2400" b="1" dirty="0"/>
              <a:t>Passive Safety</a:t>
            </a:r>
          </a:p>
        </p:txBody>
      </p:sp>
      <p:sp>
        <p:nvSpPr>
          <p:cNvPr id="7" name="Rectangle 6"/>
          <p:cNvSpPr/>
          <p:nvPr/>
        </p:nvSpPr>
        <p:spPr>
          <a:xfrm>
            <a:off x="4913668" y="4253345"/>
            <a:ext cx="3209084" cy="461665"/>
          </a:xfrm>
          <a:prstGeom prst="rect">
            <a:avLst/>
          </a:prstGeom>
        </p:spPr>
        <p:txBody>
          <a:bodyPr wrap="none">
            <a:spAutoFit/>
          </a:bodyPr>
          <a:lstStyle/>
          <a:p>
            <a:r>
              <a:rPr lang="en-US" sz="2400" b="1" dirty="0"/>
              <a:t>Hazard </a:t>
            </a:r>
            <a:r>
              <a:rPr lang="en-US" sz="2400" b="1" dirty="0" smtClean="0"/>
              <a:t>Avoidance – 1%</a:t>
            </a:r>
            <a:r>
              <a:rPr lang="en-US" sz="2400" dirty="0" smtClean="0"/>
              <a:t> </a:t>
            </a:r>
            <a:endParaRPr lang="en-US" sz="2400" dirty="0"/>
          </a:p>
        </p:txBody>
      </p:sp>
      <p:sp>
        <p:nvSpPr>
          <p:cNvPr id="8" name="Rectangle 7"/>
          <p:cNvSpPr/>
          <p:nvPr/>
        </p:nvSpPr>
        <p:spPr>
          <a:xfrm>
            <a:off x="4664412" y="3428999"/>
            <a:ext cx="3105209" cy="461665"/>
          </a:xfrm>
          <a:prstGeom prst="rect">
            <a:avLst/>
          </a:prstGeom>
        </p:spPr>
        <p:txBody>
          <a:bodyPr wrap="none">
            <a:spAutoFit/>
          </a:bodyPr>
          <a:lstStyle/>
          <a:p>
            <a:pPr algn="ctr"/>
            <a:r>
              <a:rPr lang="en-US" sz="2400" b="1" dirty="0"/>
              <a:t>Lane </a:t>
            </a:r>
            <a:r>
              <a:rPr lang="en-US" sz="2400" b="1" dirty="0" smtClean="0"/>
              <a:t>Positioning – 24%</a:t>
            </a:r>
            <a:endParaRPr lang="en-US" sz="2400" b="1" dirty="0"/>
          </a:p>
        </p:txBody>
      </p:sp>
      <p:sp>
        <p:nvSpPr>
          <p:cNvPr id="9" name="Rectangle 8"/>
          <p:cNvSpPr/>
          <p:nvPr/>
        </p:nvSpPr>
        <p:spPr>
          <a:xfrm>
            <a:off x="4709229" y="2525900"/>
            <a:ext cx="3185937" cy="461665"/>
          </a:xfrm>
          <a:prstGeom prst="rect">
            <a:avLst/>
          </a:prstGeom>
        </p:spPr>
        <p:txBody>
          <a:bodyPr wrap="none">
            <a:spAutoFit/>
          </a:bodyPr>
          <a:lstStyle/>
          <a:p>
            <a:r>
              <a:rPr lang="en-US" sz="2400" b="1" dirty="0"/>
              <a:t>Follow the </a:t>
            </a:r>
            <a:r>
              <a:rPr lang="en-US" sz="2400" b="1" dirty="0" smtClean="0"/>
              <a:t>Rules – 25%</a:t>
            </a:r>
            <a:r>
              <a:rPr lang="en-US" sz="2400" dirty="0" smtClean="0"/>
              <a:t> </a:t>
            </a:r>
            <a:endParaRPr lang="en-US" sz="24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42" y="1556266"/>
            <a:ext cx="3902706" cy="491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975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457199"/>
            <a:ext cx="2895600" cy="2862322"/>
          </a:xfrm>
          <a:prstGeom prst="rect">
            <a:avLst/>
          </a:prstGeom>
          <a:noFill/>
          <a:ln w="28575">
            <a:solidFill>
              <a:schemeClr val="tx1"/>
            </a:solidFill>
          </a:ln>
        </p:spPr>
        <p:txBody>
          <a:bodyPr wrap="square" rtlCol="0">
            <a:spAutoFit/>
          </a:bodyPr>
          <a:lstStyle/>
          <a:p>
            <a:pPr algn="ctr"/>
            <a:r>
              <a:rPr lang="en-US" sz="3600" b="1" dirty="0" smtClean="0"/>
              <a:t>How to handle  traffic situations that you may encounter.</a:t>
            </a:r>
            <a:endParaRPr lang="en-US" sz="36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62400"/>
            <a:ext cx="3124200" cy="234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26479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970873"/>
            <a:ext cx="4267200" cy="252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576446"/>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082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4343400" cy="5940088"/>
          </a:xfrm>
          <a:prstGeom prst="rect">
            <a:avLst/>
          </a:prstGeom>
        </p:spPr>
        <p:txBody>
          <a:bodyPr wrap="square">
            <a:spAutoFit/>
          </a:bodyPr>
          <a:lstStyle/>
          <a:p>
            <a:r>
              <a:rPr lang="en-US" sz="3200" b="1" dirty="0"/>
              <a:t>Overtaking Right-hook:</a:t>
            </a:r>
            <a:r>
              <a:rPr lang="en-US" sz="3200" dirty="0"/>
              <a:t> M</a:t>
            </a:r>
            <a:r>
              <a:rPr lang="en-US" sz="3200" dirty="0" smtClean="0"/>
              <a:t>otorist </a:t>
            </a:r>
            <a:r>
              <a:rPr lang="en-US" sz="3200" dirty="0"/>
              <a:t>passes and turns right in front of cyclist</a:t>
            </a:r>
            <a:r>
              <a:rPr lang="en-US" dirty="0"/>
              <a:t>.</a:t>
            </a:r>
          </a:p>
          <a:p>
            <a:r>
              <a:rPr lang="en-US" sz="2800" i="1" dirty="0">
                <a:solidFill>
                  <a:schemeClr val="tx2"/>
                </a:solidFill>
                <a:hlinkClick r:id="rId2"/>
              </a:rPr>
              <a:t>Savvy Cycling</a:t>
            </a:r>
            <a:r>
              <a:rPr lang="en-US" sz="2800" i="1" dirty="0">
                <a:solidFill>
                  <a:schemeClr val="tx2"/>
                </a:solidFill>
              </a:rPr>
              <a:t>: </a:t>
            </a:r>
            <a:r>
              <a:rPr lang="en-US" sz="2800" i="1" dirty="0"/>
              <a:t>Keep ‘</a:t>
            </a:r>
            <a:r>
              <a:rPr lang="en-US" sz="2800" i="1" dirty="0" err="1"/>
              <a:t>em</a:t>
            </a:r>
            <a:r>
              <a:rPr lang="en-US" sz="2800" i="1" dirty="0"/>
              <a:t> behind you. Ride </a:t>
            </a:r>
            <a:r>
              <a:rPr lang="en-US" sz="2800" i="1" dirty="0" smtClean="0"/>
              <a:t>farther </a:t>
            </a:r>
            <a:r>
              <a:rPr lang="en-US" sz="2800" i="1" dirty="0"/>
              <a:t>left, they’ll wait to turn. Move to the left side of the lane before an intersection with a high volume of right-turning traffic and before a lane splits into a straight-thru and right-turn lane.</a:t>
            </a:r>
            <a:endParaRPr lang="en-US" sz="2800" dirty="0">
              <a:effectLst/>
            </a:endParaRPr>
          </a:p>
        </p:txBody>
      </p:sp>
      <p:pic>
        <p:nvPicPr>
          <p:cNvPr id="2050" name="Picture 2" descr="http://www.floridabicycle.org/rules/images/righthoo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929" y="1412789"/>
            <a:ext cx="3102097" cy="445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35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999" y="525283"/>
            <a:ext cx="5010665" cy="6309420"/>
          </a:xfrm>
          <a:prstGeom prst="rect">
            <a:avLst/>
          </a:prstGeom>
        </p:spPr>
        <p:txBody>
          <a:bodyPr wrap="square">
            <a:spAutoFit/>
          </a:bodyPr>
          <a:lstStyle/>
          <a:p>
            <a:pPr algn="ctr"/>
            <a:r>
              <a:rPr lang="en-US" sz="3200" b="1" dirty="0"/>
              <a:t>Drive-out</a:t>
            </a:r>
            <a:r>
              <a:rPr lang="en-US" sz="3200" b="1" dirty="0" smtClean="0"/>
              <a:t>:</a:t>
            </a:r>
          </a:p>
          <a:p>
            <a:r>
              <a:rPr lang="en-US" sz="3200" dirty="0"/>
              <a:t>M</a:t>
            </a:r>
            <a:r>
              <a:rPr lang="en-US" sz="3200" dirty="0" smtClean="0"/>
              <a:t>otorist </a:t>
            </a:r>
            <a:r>
              <a:rPr lang="en-US" sz="3200" dirty="0"/>
              <a:t>pulls out from side street into cyclist’s path.</a:t>
            </a:r>
          </a:p>
          <a:p>
            <a:r>
              <a:rPr lang="en-US" sz="2800" i="1" dirty="0">
                <a:solidFill>
                  <a:schemeClr val="accent1"/>
                </a:solidFill>
              </a:rPr>
              <a:t>Savvy Cycling: </a:t>
            </a:r>
            <a:r>
              <a:rPr lang="en-US" sz="2800" i="1" dirty="0"/>
              <a:t>Ride farther left, they are more likely to see you if you are in the traffic lane where they are looking. Stay out of shoulders and undesignated areas to the right of the edge-line, especially where there are a lot of driveways and cross-streets. Even avoid marked bike lanes if they reduce your visibility to crossing traffic.</a:t>
            </a:r>
            <a:endParaRPr lang="en-US" sz="2800" dirty="0">
              <a:effectLst/>
            </a:endParaRPr>
          </a:p>
        </p:txBody>
      </p:sp>
      <p:pic>
        <p:nvPicPr>
          <p:cNvPr id="3074" name="Picture 2" descr="http://www.floridabicycle.org/rules/images/driveou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734" y="1752600"/>
            <a:ext cx="3284482"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743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4572000" cy="5940088"/>
          </a:xfrm>
          <a:prstGeom prst="rect">
            <a:avLst/>
          </a:prstGeom>
        </p:spPr>
        <p:txBody>
          <a:bodyPr>
            <a:spAutoFit/>
          </a:bodyPr>
          <a:lstStyle/>
          <a:p>
            <a:pPr algn="ctr"/>
            <a:r>
              <a:rPr lang="en-US" sz="3200" b="1" dirty="0"/>
              <a:t>Left-cross</a:t>
            </a:r>
            <a:r>
              <a:rPr lang="en-US" sz="3200" b="1" dirty="0" smtClean="0"/>
              <a:t>:</a:t>
            </a:r>
          </a:p>
          <a:p>
            <a:r>
              <a:rPr lang="en-US" sz="3200" dirty="0"/>
              <a:t>M</a:t>
            </a:r>
            <a:r>
              <a:rPr lang="en-US" sz="3200" dirty="0" smtClean="0"/>
              <a:t>otorist </a:t>
            </a:r>
            <a:r>
              <a:rPr lang="en-US" sz="3200" dirty="0"/>
              <a:t>turns left into, or front of, cyclist</a:t>
            </a:r>
            <a:r>
              <a:rPr lang="en-US" sz="3200" dirty="0" smtClean="0"/>
              <a:t>.</a:t>
            </a:r>
          </a:p>
          <a:p>
            <a:endParaRPr lang="en-US" sz="2000" dirty="0"/>
          </a:p>
          <a:p>
            <a:r>
              <a:rPr lang="en-US" sz="2800" i="1" dirty="0">
                <a:solidFill>
                  <a:schemeClr val="tx2"/>
                </a:solidFill>
              </a:rPr>
              <a:t>Savvy Cycling: </a:t>
            </a:r>
            <a:r>
              <a:rPr lang="en-US" sz="2800" i="1" dirty="0"/>
              <a:t>Ride farther left, they are focused on the oncoming traffic lane and a leftward position indicates higher speed. Keep pedaling, if you coast, they think you are yielding to them. Be prepared to execute an emergency </a:t>
            </a:r>
            <a:r>
              <a:rPr lang="en-US" sz="2800" i="1" dirty="0" smtClean="0"/>
              <a:t>maneuver.</a:t>
            </a:r>
            <a:endParaRPr lang="en-US" sz="2800" dirty="0">
              <a:effectLst/>
            </a:endParaRPr>
          </a:p>
        </p:txBody>
      </p:sp>
      <p:pic>
        <p:nvPicPr>
          <p:cNvPr id="4098" name="Picture 2" descr="http://www.floridabicycle.org/rules/images/left-cros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685800"/>
            <a:ext cx="3200400" cy="576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11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001000" cy="3539430"/>
          </a:xfrm>
          <a:prstGeom prst="rect">
            <a:avLst/>
          </a:prstGeom>
        </p:spPr>
        <p:txBody>
          <a:bodyPr wrap="square">
            <a:spAutoFit/>
          </a:bodyPr>
          <a:lstStyle/>
          <a:p>
            <a:pPr algn="ctr"/>
            <a:r>
              <a:rPr lang="en-US" sz="3200" b="1" dirty="0"/>
              <a:t>Side-swipe</a:t>
            </a:r>
            <a:r>
              <a:rPr lang="en-US" sz="3200" b="1" dirty="0" smtClean="0"/>
              <a:t>:</a:t>
            </a:r>
          </a:p>
          <a:p>
            <a:r>
              <a:rPr lang="en-US" sz="3200" dirty="0" smtClean="0"/>
              <a:t> </a:t>
            </a:r>
            <a:r>
              <a:rPr lang="en-US" sz="3200" dirty="0"/>
              <a:t>Motorist tries to squeeze between cyclist and centerline, median or oncoming traffic</a:t>
            </a:r>
            <a:r>
              <a:rPr lang="en-US" sz="3200" dirty="0" smtClean="0"/>
              <a:t>.</a:t>
            </a:r>
          </a:p>
          <a:p>
            <a:r>
              <a:rPr lang="en-US" sz="3200" dirty="0" smtClean="0"/>
              <a:t> </a:t>
            </a:r>
            <a:r>
              <a:rPr lang="en-US" sz="2400" i="1" dirty="0" smtClean="0">
                <a:solidFill>
                  <a:schemeClr val="tx2"/>
                </a:solidFill>
              </a:rPr>
              <a:t>Savvy </a:t>
            </a:r>
            <a:r>
              <a:rPr lang="en-US" sz="2400" i="1" dirty="0">
                <a:solidFill>
                  <a:schemeClr val="tx2"/>
                </a:solidFill>
              </a:rPr>
              <a:t>Cycling: </a:t>
            </a:r>
            <a:r>
              <a:rPr lang="en-US" sz="2400" i="1" dirty="0"/>
              <a:t>Ride farther left to discourage same-lane passing in narrow lanes</a:t>
            </a:r>
            <a:r>
              <a:rPr lang="en-US" sz="2400" i="1" dirty="0" smtClean="0"/>
              <a:t>.. </a:t>
            </a:r>
            <a:r>
              <a:rPr lang="en-US" sz="2400" i="1" dirty="0"/>
              <a:t>Remember, you are not choosing a lane position to accommodate small cars. You must ride in a consistent, predictable position while maintaining your focus forward. </a:t>
            </a:r>
            <a:endParaRPr lang="en-US" sz="2400" dirty="0">
              <a:effectLst/>
            </a:endParaRPr>
          </a:p>
        </p:txBody>
      </p:sp>
      <p:sp>
        <p:nvSpPr>
          <p:cNvPr id="3" name="AutoShape 2" descr="data:image/jpeg;base64,/9j/4AAQSkZJRgABAQAAAQABAAD/2wCEAAkGBhASERQSDxATDxASEBMQFRASEQ4QEw8PFRQWFRUQExIXHjIeFx0jJRIUHzAgIycqLCwsFR4zNTAqNiYrLCkBCQoKDAwOFA8PFTAdHCU1LS81LjQsLCkqKTU1KjU1KTUpNSwtKSwpLDU1KykqNTUqMiwsKTApKTUpNTUwNS0xLP/AABEIAKwBJAMBIgACEQEDEQH/xAAcAAEAAgMBAQEAAAAAAAAAAAAAAwQBAgUGBwj/xABHEAABAgMEBQkFBQYEBwEAAAABAAIDBBESIVGRBRMUMWEGFRYzQWJykuEHIjJxgVSxwdHSNFJzk7LwJEJToVVkgoOis/Ej/8QAGwEBAQEBAQEBAQAAAAAAAAAAAAECBAMFBgf/xAAuEQEAAgIBAgQDBwUAAAAAAAAAARECAwQhMQUSUZFBYcETFDJxodHxIlOBkrH/2gAMAwEAAhEDEQA/APsEWKamhO9a652JSN8R+a0VZb652JTXOxK0RBvrnYlNc7ErREG+udiU1zsStEQb652JTXOxK0RBvrnYlNc7ErREG+udiU1zsStEQb652JTXOxK0RBvrnYlNc7ErREG+udiU1zsStEQb652JTXOxK0RBvrnYlNc7ErREG+udiU1zsStEQb652JTXOxK0RBvrnYlNc7ErREG+udiU1zsStEQb652JTXOxK0RBvrnYlNc7ErREGzjWlb7vxKJh/fasKNMxviPzWq0mNLSzXOa61aBoaB1KqPnuV7+TlUTooOe5Xv5OTnuV7+TkROig57le/k5Oe5Xv5OQTooOe5Xv5OTnuV7+TkE6KDnuV7+Tk57le/k5BOig57le/k5Oe5Xv5OQTooOe5Xv5OTnuV7+TkE6KDnuV7+Tk57le/k5BOig57le/k5Oe5Xv5OQTooOe5Xv5OTnuV7+TkE6KDnuV7+Tk57le/k5BOig57le/k5Oe5Xv5OQTooOe5Xv5OTnuV7+TkE6KDnuV7+Tk56le/k5BOig57le/k5Oe5Xv5OQTooOe5Xv5OTnuV7+TkE6KDnuV7+Tk57le/k5BOig57le/k5Oe5Xv5OQWewf32otYcwyIA6HWzuvuNaoo085pXronjKqK3pXronjKqLTIiIiCIiAiIgIiICIiAiIgIiICIiAiIgIiICIiAiIgxaGIzVWZoYkG/c57qBxALgygtAG/4jceB7AuTM8gtHxHue+C4ve5z3ER5gVc41JoHUG9U4nIHRzIsMCE4Wi80MxMXlrQR/m4Ir0MKYcI0RjzQEMMMEAV9wl9D2/CT9Fy2cuZR04yThuMWI60DEZZMNjmtLrJdW/4Turf/ALbaQ5KShhupDLS1rnCkSKakNN1CSL60XkdHeylm0QYpfblHQ7b4TnPZEa5zLmBzd4qd9xuoaoPpdsYjMLK83C9n+jWua4QnWmuDhWYmDRzTUGhdwXpLVUBEREEREHotB9UPEUTQfVDxFFG4cjSvXRPGVUVvSvXRPGVUVZEREQREQEREBERAREQEREBERAREQERbMYSaBAa0k0H98UeyhIwNFYa0AUH1OPosva0kkg1Jr8Xopa0qIrWqZgfMPyTVMwPmH5JZSqSvNaW0sS17y90OGCYcMMsh0xGAq4NJ3NbVtp1D8QAv3en5QwGwpd72k1FReRusk13L5NLR3Phsc4k1baDSSWtLveNkHdUmty4+XvnVh0+L7Xg/Cw5O2fP2j4eq2NKzH+q76ErqwdBz0ZsGPFhzDpYm2I0OG2M9goQIjIYNfuuJXCiGgJwBX3/QcCxIyzP3ZWC36iG2q4+HOzbM3nPT5vs+L48fi4YeXTj1n0rt6V/D5gJKR3P0zGhuBoWRJV0NzTvoQfmqmlpaWZDL5fSzpiIHN/8Ay1dkuaTQkGu8Vr9CqXLD9vmP4jf6GrkUWNvJnHLLGv1n93VxvDteeGvbfeImvLh6dvww9PE0PL9mnITvnCiD7nFcyYjPhua2XnTMuLqAQ4cYXncBbHvV4LlELD3kC0DQt94HAi8FeU8mZ7dP8z+7pw8Pwj8VZfKccK/TGHvNC6QmLZgTkF0GMIYitqKW4daVpiuytuVzaTkk7tfAmGfQFjvxWq+7rupiZun4PlRjeOeOPljKLr4d5jp7CIi9HI9FoPqh4iiaD6oeIoo3DkaV66J4yqit6V66J4yqirIiIiCIiAiIgIiICIiAiIgIiICIiApYMSlx3Htw9FEiKtkLNg4HIqCFFpcd33eiR4ptOoTS0aXndVSltPYOByKWDgciqts4nMpbOJzKUWl5Wwi6ViDEn+gr47o3qYf8Nv3L628VFDeDcvF6U5MWWuMFptsc95bWutgG8OY3scy8Fo3gtOK4OdqyzwiY+D9B4DyderbljnNW89G+E/I/cv0Lo6IHSsFw3Ol4TvoWAr886wcF9M0D7SITZaWlhBe+O2EyBe+FChVY2yCYjjcKNruXJwM4xnKJfW8d0Z7teucIupn5Vf5vGcr/ANvmf4jf6GrlL2mkeRz5iNEjvnZKC6I4OMMRxEs0aG0tXV3YLlaY5I7PC1m2y0Y2mtEOG6rnFxpdfdS8/ReW7RsnLLKI6O3ic3jxr1apy/qqI7T3r1qvo8+ez5rWZdUE41N1wyXpY3I1jfi0nIg4az8iuPOyLIT21jQZlloEiBELiWg3tNpopX6rynTsw79nVr5OnZN4dZ/KY/7EPpnLA/4mQGEOZJ8rAo1yoenjPzTI7ILoUCDLuhAvLTaiveC6lLqUH+y6q/QaqnzZR8Z+kP57y8csPs9eXfGKn/aZ+oiIvVxPRaD6oeIomg+qHiKKNw5umIDREe4RGkl59wWrQ+d1Fz1b0r10TxlVFWViDKtcKmMxh/dcH1GQW0SUYASI8NxArZAiVPAVCqogKeXgNdW1FbD4OD7+NwUCIi4ZJn2iHlF/SqaIipZeCHE2nth8XWr+AoFPsLPtEPKL+lU0QZcKEitb6VG48VljakAkNBNKmtBxNFqiIubCz7RDyi/pUEeEGmge2JdvbaoOF4USIormxM+0Q8ov6VTRBNMQGtpZiNiV7Gh93zqFCiIi1DlGEAmPDaSK0IiVHA0C1jSzWiojMef3Wh9f9wq6IorMGVa4VMZjD+64PqMgqyIizFlGAEiMxxA+ECJU8BUKsiIqeBLtcKmKyHfSjg+vzuCTWioL2kPiwYjd9hzXuBIvFxbRQIoRNTcKHR+V+zw/IFsOSknEFC2FBoWmtilqhrT3ReLrwcVdRTyY+j1nkbp6TnPvKI8jpH/l/JE/JUncmJOvUMN+8A38V0kU+zw9Ib+9cj+5l7y58LknJuNDDhw7viNsD5e6rUPkdIjtlz4mxXfeFMin2eHfyx7H3vkTFTsy95bPhBpstILRcC0EN+gWYbASAXBoP+Y1oPnRaIvRzrmws+0Q8ov6VXjQw00Dw8U+JtqnyvUaIPRaD6oeIomg+qHiKKNQ4HKOcbCfFe/cHuXhJjl1Ee6zAYN9BXtJ3Lv+1F7rEVrPidELR2Xncq3tblYcF0rBhQ2MaIb/AIWNaTZsNaKjs35qFRXzQQmaddeyTc4HgwA/UvCRY2mWxYUB8qGxo4eYcMvgkvaylt1Q8hoFoXkjevEw4jmijHOYK7muLRkFuJqJUO1sS0BQOtvqAd4BrUIPoQ0Zp/7Ez+dLfrXO0xO6TlKRJqDDgt+GyY0u60Tu91ri4bjfuXjzPRv9aL/Nifmvrvsw0RLmVhxzAhGO+1bjGGwxHkPcBV5FTuRKeAPL2P2MbnVdPQfK6JGeWvY2oFQwOpEiAAl2rafjLQC4tBrQGgO5V/azKhmk3WWgCJLQYpoKVfWIxxyhtXkoMRzHNewlrmOa9rh/le0gtcPkQEsp9ehxA4AtILSAQReCDuIWV57kTpd8wIrXhrXNjCgaCGgRBauFTQVLruxeriSBbvc3/wAvyVSlVFPsvfGTvyTZu+MnfkhSGyaVpdWleOCwrjWgNs1DryTvGGPyVeLCpxB3H8DxQpGiIqgiIgIiICIiAiIgIiICIiAiIgIiICIiAiIg9FoPqh4iiaD6oeIoo3DxHtD6wV3bWyvytiqq+2n9pl/4UT+oK17TZdzoUwWfE15cOFO1cr2maal5t0tElozYrgxzXMbUuaX2SARS41BFN6hXS3iXEUFAa1NTW4jsoM1hdSFyWnnCrZOYI/gxB94UcXk/NtiNhOlYrYr2ueyGWG09raWnNHaBUV+aDnr7d7Lf2CD/ANz/ANj18kPJie+xzH8p6+kcheU0rKy8KXnImyRmh1Wx2RIIPvk1DnChHvC/ig8/7ZSOcIeOxsr/ADYtPxXhF6j2maVhTGkXvgxGxYbYEKCHNIc0uaXvcWuG/rAPovOSks+LEZChisSI4MaDdUntPAAEk9gBPYg9N7MGnaZg9n+FHCoMSv3hfS53s+bl4/khofZmPcH2zEi22vAoHMaA1jwD2GhcOBC9G6ded9D/ANIVS26KLanYN8oTanYN8oSi0qVFDX4e3jwHFGvq206g94i4AVuFw43lV4kQn5dgwQtoiIqyIiICIiAiIgIiICIiAiIgIiICIiAiIgIiIPRaD6oeIomg+qHiKKNw4+l2gxogN4tuuXlJzkPLvNqGXwDWvuEFteAO76L3s9oCO+I9zQ2jnEirqXFQdGpjBvn9ETq8LD5JRm/BpGYb4XxG/c5Tnk5HtsiHSMyYkK1YiOIe6HaudZLj20GS9n0amMG+f0To1MYN8/oh1eYEpP8A/F5v6CX/AEqrpHQc1HDYcfSEeYg2rTmxdTcQPdcwNZv+a9j0amMG+f0To1MYN8/oidXgXez2B2Roo/ln8Fe0VyThQC6zEiOD22XNdYAe3fZJArTEA0O41C9h0amMG+f0To1MYN8/oh1cpF1ejUxg3z+idGpjBvn9FSnKRdXo1MYN8/onRqYwb5/RCnKRdXo1MYN8/onRqYwb5/RCnKRdXo1MYN8/onRqYwb5/RCnKRdXo1MYN8/onRqYwb5/RCnKRdXo1MYN8/onRqYwb5/RCnKRdXo1MYN8/onRqYwb5/RCnKRdXo1MYN8/onRqYwb5/RCnKRdXo1MYN8/onRqYwb5/RCnKRdXo1MYN8/onRqYwb5/RCnKRdXo1MYN8/onRqYwb5/RCnKRdXo1MYN8/onRqYwb5/RCnKRdXo1MYN8/onRqYwb5/RCnKRdXo1MYN8/onRqYwb5/RCl3QfVDxFFNISjoTA19A6pNxrcSijS1FebRvO/ErS2cTmVtG+I/NaIyzbOJzKWzicysIgzbOJzKWzicysIgzbOJzKWzicysIgzbOJzKWzicysIgzbOJzKWzicysIgzbOJzKWzicysIgzbOJzKWzicysIgzbOJzKWzicysIgzbOJzKWzicysIgzbOJzKWzicysIgzbOJzKWzicysIgzbOJzKWzicysIgzbOJzKWzicysIgzbOJzKWzicysIgzbOJzKWzicysIgzbOJzKWzicysIgzbOJzKWzicysIg2J3Vv8A/qJh/fasKNNo3xH5rRX3SjTffesbE3jmqlKKK9sTeOabE3jmhSiivbE3jmmxN45oUoor2xN45psTeOaFKKK9sTeOabE3jmhSiivbE3jmmxN45oUoor2xN45psTeOaFKKK9sTeOabE3jmhSiivbE3jmmxN45oUoor2xN45psTeOaFKKK9sTeOabE3jmhSiivbE3jmmxN45oUoor2xN45psTeOaFKKK9sTeOabE3jmhSiivbE3jmmxN45oUoor2xN45psTeOaFKKK9sTeOabE3jmhSiivbE3jmmxN45oUp4f32rCnjwgCAMPxKKK//2Q=="/>
          <p:cNvSpPr>
            <a:spLocks noChangeAspect="1" noChangeArrowheads="1"/>
          </p:cNvSpPr>
          <p:nvPr/>
        </p:nvSpPr>
        <p:spPr bwMode="auto">
          <a:xfrm>
            <a:off x="63500" y="-798513"/>
            <a:ext cx="2781300" cy="1638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920836"/>
            <a:ext cx="6858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984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361" y="697809"/>
            <a:ext cx="5257201" cy="5632311"/>
          </a:xfrm>
          <a:prstGeom prst="rect">
            <a:avLst/>
          </a:prstGeom>
        </p:spPr>
        <p:txBody>
          <a:bodyPr wrap="square">
            <a:spAutoFit/>
          </a:bodyPr>
          <a:lstStyle/>
          <a:p>
            <a:pPr algn="ctr"/>
            <a:r>
              <a:rPr lang="en-US" sz="3200" b="1" dirty="0"/>
              <a:t>Rear-end:</a:t>
            </a:r>
            <a:r>
              <a:rPr lang="en-US" sz="3200" dirty="0"/>
              <a:t> </a:t>
            </a:r>
            <a:endParaRPr lang="en-US" sz="3200" dirty="0" smtClean="0"/>
          </a:p>
          <a:p>
            <a:pPr algn="just"/>
            <a:r>
              <a:rPr lang="en-US" sz="3200" dirty="0" smtClean="0"/>
              <a:t>Motorist </a:t>
            </a:r>
            <a:r>
              <a:rPr lang="en-US" sz="3200" dirty="0"/>
              <a:t>runs smack into the back of a cyclist. This is a rare type of collision and usually involves darkness, lack of proper bike lights and alcohol</a:t>
            </a:r>
            <a:r>
              <a:rPr lang="en-US" sz="3200" dirty="0" smtClean="0"/>
              <a:t>.</a:t>
            </a:r>
          </a:p>
          <a:p>
            <a:pPr algn="just"/>
            <a:endParaRPr lang="en-US" sz="2800" dirty="0"/>
          </a:p>
          <a:p>
            <a:pPr algn="just"/>
            <a:r>
              <a:rPr lang="en-US" sz="2800" i="1" dirty="0">
                <a:solidFill>
                  <a:schemeClr val="tx2"/>
                </a:solidFill>
              </a:rPr>
              <a:t>Savvy Cycling: </a:t>
            </a:r>
            <a:r>
              <a:rPr lang="en-US" sz="2800" i="1" dirty="0"/>
              <a:t>Make yourself relevant and visible. Always use lights at night. In low light, </a:t>
            </a:r>
            <a:r>
              <a:rPr lang="en-US" sz="2800" i="1" dirty="0" smtClean="0"/>
              <a:t>high visibility </a:t>
            </a:r>
            <a:r>
              <a:rPr lang="en-US" sz="2800" i="1" dirty="0"/>
              <a:t>colors are helpful. </a:t>
            </a:r>
            <a:r>
              <a:rPr lang="en-US" sz="2800" i="1" dirty="0" smtClean="0"/>
              <a:t>Reflective </a:t>
            </a:r>
            <a:r>
              <a:rPr lang="en-US" sz="2800" i="1" dirty="0"/>
              <a:t>is helpful at night. </a:t>
            </a:r>
            <a:endParaRPr lang="en-US" sz="2800" dirty="0">
              <a:effectLst/>
            </a:endParaRPr>
          </a:p>
        </p:txBody>
      </p:sp>
      <p:pic>
        <p:nvPicPr>
          <p:cNvPr id="6146" name="Picture 2" descr="http://t1.gstatic.com/images?q=tbn:ANd9GcRrUV4mwycKU81HANfehQLZpc4ioszZEVmPcQRQqP1TL9gcQz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801" y="931930"/>
            <a:ext cx="2972399" cy="516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0583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4114800" cy="4770537"/>
          </a:xfrm>
          <a:prstGeom prst="rect">
            <a:avLst/>
          </a:prstGeom>
        </p:spPr>
        <p:txBody>
          <a:bodyPr wrap="square">
            <a:spAutoFit/>
          </a:bodyPr>
          <a:lstStyle/>
          <a:p>
            <a:pPr algn="ctr"/>
            <a:r>
              <a:rPr lang="en-US" sz="3200" b="1" dirty="0"/>
              <a:t>The Door Prize</a:t>
            </a:r>
            <a:r>
              <a:rPr lang="en-US" sz="3200" b="1" dirty="0" smtClean="0"/>
              <a:t>:</a:t>
            </a:r>
          </a:p>
          <a:p>
            <a:r>
              <a:rPr lang="en-US" sz="3200" dirty="0" smtClean="0"/>
              <a:t> </a:t>
            </a:r>
            <a:r>
              <a:rPr lang="en-US" sz="3200" dirty="0"/>
              <a:t>Driver opens the door of a parked car into the cyclist. This can be a deadly </a:t>
            </a:r>
            <a:r>
              <a:rPr lang="en-US" sz="3200" dirty="0" smtClean="0"/>
              <a:t>collision.</a:t>
            </a:r>
          </a:p>
          <a:p>
            <a:endParaRPr lang="en-US" sz="3200" dirty="0"/>
          </a:p>
          <a:p>
            <a:r>
              <a:rPr lang="en-US" sz="2800" i="1" dirty="0">
                <a:hlinkClick r:id="rId2"/>
              </a:rPr>
              <a:t>Savvy Cycling</a:t>
            </a:r>
            <a:r>
              <a:rPr lang="en-US" sz="2800" i="1" dirty="0"/>
              <a:t>: Stay at least 5 feet from parked cars - no matter where the bike lane is.</a:t>
            </a:r>
            <a:endParaRPr lang="en-US" sz="2800" dirty="0">
              <a:effectLst/>
            </a:endParaRPr>
          </a:p>
        </p:txBody>
      </p:sp>
      <p:pic>
        <p:nvPicPr>
          <p:cNvPr id="7170" name="Picture 2" descr="http://www.floridabicycle.org/rules/images/doorprizewe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19200"/>
            <a:ext cx="3588279" cy="515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55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7020"/>
            <a:ext cx="4876800" cy="5940088"/>
          </a:xfrm>
          <a:prstGeom prst="rect">
            <a:avLst/>
          </a:prstGeom>
        </p:spPr>
        <p:txBody>
          <a:bodyPr wrap="square">
            <a:spAutoFit/>
          </a:bodyPr>
          <a:lstStyle/>
          <a:p>
            <a:pPr algn="ctr"/>
            <a:r>
              <a:rPr lang="en-US" sz="3200" b="1" dirty="0"/>
              <a:t>Pothole Plunge:</a:t>
            </a:r>
            <a:r>
              <a:rPr lang="en-US" sz="3200" dirty="0"/>
              <a:t> </a:t>
            </a:r>
            <a:endParaRPr lang="en-US" sz="3200" dirty="0" smtClean="0"/>
          </a:p>
          <a:p>
            <a:r>
              <a:rPr lang="en-US" sz="3200" dirty="0" smtClean="0"/>
              <a:t>Cyclist </a:t>
            </a:r>
            <a:r>
              <a:rPr lang="en-US" sz="3200" dirty="0"/>
              <a:t>crashes because she can’t avoid a surface hazard due to overtaking motorists.</a:t>
            </a:r>
          </a:p>
          <a:p>
            <a:endParaRPr lang="en-US" sz="2800" i="1" dirty="0" smtClean="0"/>
          </a:p>
          <a:p>
            <a:r>
              <a:rPr lang="en-US" sz="2800" i="1" dirty="0" smtClean="0">
                <a:solidFill>
                  <a:schemeClr val="tx2"/>
                </a:solidFill>
              </a:rPr>
              <a:t>Savvy </a:t>
            </a:r>
            <a:r>
              <a:rPr lang="en-US" sz="2800" i="1" dirty="0">
                <a:solidFill>
                  <a:schemeClr val="tx2"/>
                </a:solidFill>
              </a:rPr>
              <a:t>Cycling: </a:t>
            </a:r>
            <a:r>
              <a:rPr lang="en-US" sz="2800" i="1" dirty="0"/>
              <a:t>Ride farther left (are you seeing a theme here?), most hazards are on the right edge of the road. Claiming the lane gives you the whole lane to avoid hazards without having to merge or worry about overtaking motorists.</a:t>
            </a:r>
            <a:endParaRPr lang="en-US" sz="2800" dirty="0">
              <a:effectLst/>
            </a:endParaRPr>
          </a:p>
        </p:txBody>
      </p:sp>
      <p:pic>
        <p:nvPicPr>
          <p:cNvPr id="8194" name="Picture 2" descr="http://www.floridabicycle.org/rules/images/potho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24000"/>
            <a:ext cx="318384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7212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70" y="185806"/>
            <a:ext cx="5562600" cy="6432530"/>
          </a:xfrm>
          <a:prstGeom prst="rect">
            <a:avLst/>
          </a:prstGeom>
        </p:spPr>
        <p:txBody>
          <a:bodyPr wrap="square">
            <a:spAutoFit/>
          </a:bodyPr>
          <a:lstStyle/>
          <a:p>
            <a:pPr algn="ctr"/>
            <a:r>
              <a:rPr lang="en-US" sz="3200" b="1" dirty="0"/>
              <a:t>Passing-on-the-Right-hook</a:t>
            </a:r>
            <a:r>
              <a:rPr lang="en-US" sz="3200" b="1" dirty="0" smtClean="0"/>
              <a:t>:</a:t>
            </a:r>
          </a:p>
          <a:p>
            <a:pPr algn="just"/>
            <a:r>
              <a:rPr lang="en-US" sz="3200" dirty="0" smtClean="0"/>
              <a:t>Cyclist </a:t>
            </a:r>
            <a:r>
              <a:rPr lang="en-US" sz="3200" dirty="0"/>
              <a:t>passes slow-moving cars on the right and car turns right into cyclist. This is a common bike lane crash</a:t>
            </a:r>
            <a:r>
              <a:rPr lang="en-US" dirty="0"/>
              <a:t>.</a:t>
            </a:r>
          </a:p>
          <a:p>
            <a:pPr algn="just"/>
            <a:r>
              <a:rPr lang="en-US" sz="2800" i="1" dirty="0">
                <a:solidFill>
                  <a:schemeClr val="tx2"/>
                </a:solidFill>
              </a:rPr>
              <a:t>Savvy Cycling: </a:t>
            </a:r>
            <a:r>
              <a:rPr lang="en-US" sz="2800" i="1" dirty="0"/>
              <a:t>Don’t pass slower/stopped traffic on the right. Use extreme caution if you need to pass a queue of traffic. You can’t rely on motorists to use their turn signals or to look before turning or merging into a bike lane. Merge left into the traffic lane if you are moving the same speed as </a:t>
            </a:r>
            <a:r>
              <a:rPr lang="en-US" sz="2800" i="1" dirty="0" smtClean="0"/>
              <a:t>traffic.</a:t>
            </a:r>
            <a:endParaRPr lang="en-US" sz="2800" dirty="0">
              <a:effectLst/>
            </a:endParaRPr>
          </a:p>
        </p:txBody>
      </p:sp>
      <p:pic>
        <p:nvPicPr>
          <p:cNvPr id="9218" name="Picture 2" descr="http://www.floridabicycle.org/rules/images/righthook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752600"/>
            <a:ext cx="2895600" cy="415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116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60075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9985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11856"/>
            <a:ext cx="5471984" cy="5447645"/>
          </a:xfrm>
          <a:prstGeom prst="rect">
            <a:avLst/>
          </a:prstGeom>
        </p:spPr>
        <p:txBody>
          <a:bodyPr wrap="square">
            <a:spAutoFit/>
          </a:bodyPr>
          <a:lstStyle/>
          <a:p>
            <a:r>
              <a:rPr lang="en-US" sz="3200" b="1" dirty="0"/>
              <a:t>Left-cross in the Blind Spot:</a:t>
            </a:r>
            <a:r>
              <a:rPr lang="en-US" sz="3200" dirty="0"/>
              <a:t> </a:t>
            </a:r>
          </a:p>
          <a:p>
            <a:r>
              <a:rPr lang="en-US" sz="3200" dirty="0" smtClean="0"/>
              <a:t>Bike </a:t>
            </a:r>
            <a:r>
              <a:rPr lang="en-US" sz="3200" dirty="0"/>
              <a:t>lanes can contribute to this kind of crash.</a:t>
            </a:r>
          </a:p>
          <a:p>
            <a:r>
              <a:rPr lang="en-US" sz="2800" i="1" dirty="0">
                <a:solidFill>
                  <a:schemeClr val="tx2"/>
                </a:solidFill>
              </a:rPr>
              <a:t>Savvy Cycling: </a:t>
            </a:r>
            <a:r>
              <a:rPr lang="en-US" sz="2800" i="1" dirty="0"/>
              <a:t>Be aware that moving or stopped cars to the left of you obscure your visibility to traffic in the oncoming </a:t>
            </a:r>
            <a:r>
              <a:rPr lang="en-US" sz="2800" i="1" dirty="0" smtClean="0"/>
              <a:t>lane. </a:t>
            </a:r>
            <a:r>
              <a:rPr lang="en-US" sz="2800" i="1" dirty="0"/>
              <a:t>If you choose to pass a queue of stopped traffic on the right (with or without a bike lane), drive slowly and carefully, stop at gaps in the traffic to your left and expect crossing conflicts.</a:t>
            </a:r>
            <a:endParaRPr lang="en-US" sz="2800" dirty="0">
              <a:effectLst/>
            </a:endParaRPr>
          </a:p>
        </p:txBody>
      </p:sp>
      <p:pic>
        <p:nvPicPr>
          <p:cNvPr id="10242" name="Picture 2" descr="http://www.floridabicycle.org/rules/images/left-cros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246386"/>
            <a:ext cx="2381250" cy="428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650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458200" cy="3139321"/>
          </a:xfrm>
          <a:prstGeom prst="rect">
            <a:avLst/>
          </a:prstGeom>
        </p:spPr>
        <p:txBody>
          <a:bodyPr wrap="square">
            <a:spAutoFit/>
          </a:bodyPr>
          <a:lstStyle/>
          <a:p>
            <a:pPr algn="ctr"/>
            <a:r>
              <a:rPr lang="en-US" sz="3200" b="1" dirty="0"/>
              <a:t>Crosswalk/Sidewalk Slam:</a:t>
            </a:r>
            <a:r>
              <a:rPr lang="en-US" sz="3200" dirty="0"/>
              <a:t> </a:t>
            </a:r>
            <a:endParaRPr lang="en-US" sz="3200" dirty="0" smtClean="0"/>
          </a:p>
          <a:p>
            <a:r>
              <a:rPr lang="en-US" sz="3200" dirty="0" smtClean="0"/>
              <a:t>Car </a:t>
            </a:r>
            <a:r>
              <a:rPr lang="en-US" sz="3200" dirty="0"/>
              <a:t>turns into cyclist riding in crosswalk or across a driveway on the </a:t>
            </a:r>
            <a:r>
              <a:rPr lang="en-US" sz="3200" dirty="0" smtClean="0"/>
              <a:t>sidewalk.</a:t>
            </a:r>
          </a:p>
          <a:p>
            <a:pPr algn="just"/>
            <a:endParaRPr lang="en-US" dirty="0"/>
          </a:p>
          <a:p>
            <a:pPr algn="just"/>
            <a:r>
              <a:rPr lang="en-US" sz="2800" i="1" dirty="0">
                <a:solidFill>
                  <a:schemeClr val="tx2"/>
                </a:solidFill>
              </a:rPr>
              <a:t>Savvy Cycling: </a:t>
            </a:r>
            <a:r>
              <a:rPr lang="en-US" sz="2800" i="1" dirty="0"/>
              <a:t>Don’t ride on the sidewalk and avoid </a:t>
            </a:r>
            <a:r>
              <a:rPr lang="en-US" sz="2800" i="1" dirty="0" err="1"/>
              <a:t>sidepaths</a:t>
            </a:r>
            <a:r>
              <a:rPr lang="en-US" sz="2800" i="1" dirty="0"/>
              <a:t>. Motorists are focused on the travel lanes and typically "tune out" activity on the margins</a:t>
            </a:r>
            <a:r>
              <a:rPr lang="en-US" i="1" dirty="0"/>
              <a:t>.</a:t>
            </a:r>
            <a:endParaRPr lang="en-US" dirty="0">
              <a:effectLst/>
            </a:endParaRPr>
          </a:p>
        </p:txBody>
      </p:sp>
      <p:sp>
        <p:nvSpPr>
          <p:cNvPr id="3" name="AutoShape 2" descr="data:image/jpeg;base64,/9j/4AAQSkZJRgABAQAAAQABAAD/2wCEAAkGBhQSEBUUEhMVFRQVFxgYFxgYGBgYGBccFxgcGBcYHRgYHCgfFxsjGRYUIC8iJCcpLC0tFh4xNTAqNSYrLSkBCQoKDgwOGg8PGiklHyQsKS4tLCwsLCwtKTUsLCwpKSwpLCwpLCwsLCwsKSwsLCwsLC4pKSwpLCwsLCkpLCwsLP/AABEIALwBDAMBIgACEQEDEQH/xAAcAAACAgMBAQAAAAAAAAAAAAAABgMFAgQHAQj/xABTEAACAQIDBAQGCwsLBAIDAAABAgMAEQQSIQUxQVEGEyJhBzJScYGRFBUzQnJzkqGxstEWI1NUdKKzwcLS4Rc0NUOCk5TT1OLwJCVitIPxVWSj/8QAGQEBAAMBAQAAAAAAAAAAAAAAAAECBAMF/8QAMBEAAgIBAwEGBQMFAQAAAAAAAAECEQMEEjEhExQiMlFxQWGRocFSgbEjQtHh8BX/2gAMAwEAAhEDEQA/AF3YOz43kw6silXaJW0GoYqDrv3E1adMdiQ4fGyxRRqqKVsLXtdFJ1a5OpNVuxcT1bQSEXCGNiBxy5Tb5qsOk21xisVJMqlQ+XQkEiyheHmqQU/sVPIT5K/ZR7FTyE+Sv2VJRQEfsVPIT5K/ZR7FTyE+Sv2VJRQEfsVPIT5K/ZR7FTyE+Sv2VJRQEfsVPIT5K/ZTInR3D+1DYjql64T5M3/jppl3cd9qX6vF6QKNnHCZDmM3WZri1tNLb+FAJm3VCoFRUUvmBORSQFQsbabza16tNlN/2XCflGI+qKrNv/1f/wAn6Jq0Nl4pvY8SmRliVyzC2cLc2d1QkdrLwuL281c8j8Nep3wQcpqS/t6jCk1SdcKYIvB+jKGXacRBAIPVJqDqD7vyrP8Ak9X/APJQ/wB0n+orh3aZr/8AS0/q/oLDzV5t0/8AZZvyyL9DTJP0BjVSzbTiCqCSeqTQAXJ937q5ztfFOcM69YxjMmdVIyDgqsyAnt5QOJte3O9oQeKVy+JXJmhqoNY/h1f7F10Q2n1EjM4ulhGzIuosA6MVXeO0wNtdx50+4TaMcvubq1gGIG8Br5SRvF7Hfyrnmwv6z4a/o1pz6IovsSNhbM92kPEuWOcHvB7PmUVl1uOK8fxZ4mogvMXFFF6K8wxhRRWvj8esKZ3vlzKugLG7Gw0Gp1PDWiTbpBKzWlh6zGQxzhTh2JKgC+eVFLqsgOmWyuwAvcoL0m9JsKke23VECIIh2UAUaw8hYb6d9nOMViYTFdooWMjvYhS2RkRFJAzHtljbdlHEikzpg4G3XLbuqHG39RXs4ItYeqrk9LTpqKsklTQntZOrFu16uO69a8y+MdcuVbdrmTl4+f11NLOupzDLk0Gf0D319/CoJp17RuMuVbDNzvb32vHTvribiKdfGJvlsLa+rjUE48bNfLcW7X8eVTTyjtEkZSBYZv461BNKBmJIIuLdr089dKqWIZRa+a9swtr/AB5VGwtfNfxtNf48qzkkAvci2YW7X8eVYNIBe599p2v48qgGBHlX8bn/AM7qwI538Y8f41kZAN5v2uf8awLgbzftHj/GrIgwtuve9zx/5xrTxA1F77ufea2840ueJ4/xrUxB1HHTn3nvrtDkqx2wSEqgAJJVAANSSQLADianxGHaNirqyMN6sCpHHUHUaVN0Z92wvw4frLV14Q/6Sn86fo1rcZxbooooAooooAooooAqb2I/V9Zkbq72z5TlvyzWtfuqGnGP+gG/Kh9C0Aj43BLKhVxccO48CKWNnylVaNgc8ebs8T5v+cqbqrsbsiNy5dHLHKUkjdVZCBYqyvo6mwOhBBvwNUnHcqO2DM8UtyKu6sVHVwnmURwRp77OLH5jembD9HdnHDB3xyrMY8xi9iObPlvkzjQ66XpaOxp+Eklu8R/5lee00/lyeqP9+uMcTRrepxtUrXtX5bPVyqwvHENN7oxW/IdXrfzmtTaMxdAgHbkawAvuzaEX1A3WvrW37TT/AIST1R/5lWGC2MiFGCyZwSWkkdST2SoVUS4Ua3JYk6AC2tI4adsjLq4tNQXJvYTCLGgVBYfSeJqSMMhJikkjLatkIsx5lWBW/fa9ZUVoaTVM85pPky6J7VyTYlsQzkZ1QTSG6jLciNm3R77jcDrypnxm2I1WyMskjAiONGDO7EaABdd/HcN5rV8Fwv7OB3GcfVNOuHwEcZJjjjQneURVv58oF6xz0cZy3WcJYFKVirDFicOirPE81lH32EZ76a5o75lbvAIO/S9qnwWCkxE0bNHJFDE4kPWAK8jL4gCalVDWYlrXKgAbzTVRXRaXGp70WWKKluJ58OrW6tma9+zbtC2vLX0VxnptsdJ9qYjPm7Kw2sQN8et7g8q7CjkG4JBHEUg7U6mfa2MGJkMTFMOEkCgoGyG/WAa2PlDd5q0nYRfuQh5yfKH7tH3IQ85PlD92mGfCsuu9czKHAORip1ysQL8D6ahoCk+5CHnJ8ofu0fchDzk+UP3au6KApPuQh5yfKH7tH3IQ85PlD92ruigKT7kIecnyh+7R9yEPOT5Q/dq7ooCk+5CHnJ8ofu1XbS2BHGwCltVvqRzI5d1NlU23PdF+D+0aAt8BKVWNlNmUIQRvBABB9dbOMxjyuXkYu7Wux3mwsPmAqPY+G6wwx3tn6tb2vbNYXtx31v8ASHY/sXEvBnz5Ldq2W91Dbrm2/nQFbRRRQBRRRQBRRRQBWyNoydV1OduqLZsnvc3O3Otarlej18AcXn3S9Xky+bXNfv3WoCmooooAooooAooooAooooBg8Fm/G/Hj6pp7pE8Fm/G/Hj6pp7oQFFQ43FrFE8jmyRqztxNlFzpxNhWcEwdVZTdWAYHmGFx8xoDOuXdJP6UxXwYP0ddT6s2vbS9r9++uV9JIg+1pUbVXkwSMOasVDD0gkemgIPu39jwvF1iyRyAjq7CQBt2ZR7xhz0151oYza1wDBhcWboPHj0zW1sVvdb+nz1YdGZFtiNpmJGbrXWJSLLGkaFuyBoDbIoPCx50/YWWTDsyzzNMPYkOLLELdS4k61VCgdi8d1B11IuahO3RJx1ZsVxTF342gFvR2d1Ry7VniZS6z2J1WSJUuONiADcXFdwgxWLmAMUKQIwBDztncgi4IhhNvlSDzVl0ZwDyxtLJiJTKZJY2ZRGoIhmkjQBShyiwva+8k1avUpvT6ROK/dYv4KT5qlk6R5VVmw8wVvFJWwbzE79/Cu/8AtMfw8/ri/wAqtaLoyEYss04JvxjIGZszWBjst2Nza1zSkLl6f99D52fpC5JN5EFzYKiEAcLltSa2TPiraJiieF4Bb02XdX0DJs1vw83/APL/AC6U8Pj5sMJy333CwTGG9wJYlCx2JGglS8gGlmW3vhuV6Dc15jnGH6QJmCSq0T6XDjKL+c7h57VrbXnVnUqwYZd4II8Y8qctrbR9n4hcHPFHlbsZrEyJI0byI6MTooyKCLa3bzUp4GOLEQx9eoMkSmItuLBGOUm28hWVbngoqkZKStHWUHGr+JfdH5QsmHZjZVaIk8gCpJ9VWvTbHJNj5pImDoxWzDcbIoO/vBpfwvuafBX6oqWrFTyiiigCiiigCiiigCmdNqRe0zQZx1pxAfJrfLpry4UsV7QHlFFFAFFFFAFFFFAFFFFAXHg7aQR7QMIUyCYZA9wpOU6EjdfdemPY3TGOVV65GwzsStpPELqbMgk8XODpkbK3cRY1SeCzfjfj1+qav9sKuHL4kqrwOAuLiYArIg0EoVtDIg4e+UW3hapJySuJKq+pN0pjzYYxfhnhh9EsqI35papeh8LNh44t7Rl4T/8AC7RX81kB81bGG6GoXgkw87exldJhCfviGykxmN2OZFuytluV00C1KvRmVJp2TGPFFLI0mWNEDguBnHWuGsCyk9lQdd9Z+8RTt8UX7NjJtXCQxwr1sqwom9nKqNd9yxArnvSboVFcbRixBkWSbBZVyAKQJkjDBr3IINwbWOltDet7YvQyDHzCZ4zJhUPZkmZppMWynfnlJIw4I3CwkI8gdpl8IhHsID/9jCf+zFWiEnJW1RRqjl/grwiSbNtIoYCeQ2IuL2UfQTTFPsdYcJiTnkkJwzRgyEMVjiicRxiwHZUFt9ySSSTVF4I2A2cbkD7/ACfQtMOJ2vFPg8UYnDZYZL6Eb4mKntAXUjUMNDwJq5UYdm+4RfFp9QVH0KX/AKZvyjF/+1LUmzfcIvi4/qCsOhJ/6ZvyjF/+1LXWZk0/LGNYailjrZWTSoZmrkazQmWkTaQ/6Laf5Ufow9PkxpE2l/Mtp/lR+jD1ZHLJwvdG5FsiBcUsi4fKys0SyDKFBymQjKHvfKzdorxIvrXHdl7pPjX+mu2Cb76EzR2655h2+2QY+qIyW3A63vXE9lbpPjX+mqHYZujsYaXDAgEFoQQdQQSoII4irfp3hkj2hMkaqigrZVAUDsKdANBrVFsnEmMwuACU6tgDuOWxt81bu3NrtisQ8zqFZ7XC3sLKF4+apBoUUUUAUUUUAUUUUAU1x4KP2kaTInWeyQufKM9tNM1r27qVKtF2+wwRwmVchk6zNrmvppytpQFXRRRQBRRRQBXteVNg8KZZEjXxnZVHnY2H00B5Nh2TLmBGZQ696tuPptUVdE8KmwhHHhpEHZReoPmUXj+YPXO6A2OheIxanFjCxqymcZ3updeyfFjd0Vj3lvQaccDiMHEetxkWLaRdetxULSIltSV6oNDEO8AGqbwWb8b8ePqmmXpYf+imUb3URjzyusY+d645MamuraLRlQ6jEqACSAGsBc2uW3AX3k8qXOm208OIvY+JaSNMUrqJVBKqVAJzEeKLG+oykBgdL1r4fAJtTFMrgnB4fOqWJHWSi6NKCNfvZOVCPfB24Cq3pRipYF6rEHNPhWXEwS2t7JijuJt2glELSh146MND2cKxyUYyfH8fM7blbSLPZHSDroFgkyddBa/V26uSMi0csZGhjaxAt4pBU7q51t4f95b47AfWWnhei+H69MTEDG4ubxnKkgcahk8Ug6G4AOgN6ROlEebaWKGo7OHIINiCEuCDwIIB9FemrrqZw6G4B5tmS4dAOujxEoYEgFC0eVW1/wDK/qNOETjFCTqUaNfa+HCkOrIBKqy5lsRqE6xVJFxrpe1c7tiYsQ2Jw89pn90zKoWT4SqApJ3k23m+hq1/lH2iq3bCwGw1IZuAvu6zuNQl1sHQsJ0jEMaLioZYMiqpfL1sPZAF+sivlGnvwtbfQjFq2FLKwZWnxRBBBBBxMpBBG8EVy6LwxYuwIgwv97Y+rrLiq+fwi4hpcyYTBZ5LKRZZcx1s1s9wdTc8dL7q6OV8nJY1DrE+hBiBzrB5++uC/dntD8SwX9yn79Rp0oxim64HChiDnJRWDktmBylrLa5AtbQ21sKjoW8Xod0mmHOkLFYoyrjsJErPLJiiSbWjiXLCc7udNcpsoux5Aa0g/wAo2L1HsbZ6kEg3ijBBHcz/AMK2cN4UMRDEETDYQKo3CTU8zYSasePOl1wRt3cl9HsSXD45MTIgSGIdYzgrZFSORWj01uzMGsBbtHiKU9h4ImESN2RKzuvmzFfrKw9FbO1dp4zaAAxDLDBoerj99xFyST6zpyvVXtvD9pAzu2WNVW5sFVSQFAUAAejeSeNUjFRVI7Sm5VfwL7Z0BcRoouzBFA3XJAAFz3mtraOzpIJWilXK62uLg2uARqpI3EV70Z92wvw4frLV14RP6Sn86fo1qxUW6KKKAKKKKAKKL0UAVujY8vsc4jL95D5M118bllvfjyrSpxj/AKAb8qH0LQCdRRRQBRRRQBV50LxkUWNjkmvlUnLYXu57K+YDMTfuFUdT4H3WP4afWFAdf8J2NiXBGOW+aQ/e7C9mSza8gd1++uM11Dwxe5Yf4b/VFcvoBg8Fm/G/Hj6ppo6RbJbEwdUshjJeNiw3gI4c5eTdkWPOlfwWb8b8ePqmnuoILbojFHEvVIuWygKANAqCwF/TWp052dFil6p75h74aMh3q6twYXPnuQdCa2Oj3u39k/qrDbvu7eZfoFCSg2FgXgw0UUjh2jUJmAIuF0XQ8coW/eK570k/pTFfBg/R11Gua7Xwwfa86l1RW9jgu18q3jOpt5jUkEeytkSYhysYGgLMzHKiKN7Mx0UVNiNs/wDTLh44wi3DStfM0ri9iWtooB0Ud++vNpYtFZ4sK8nUNlDZj7qU9+V4AkkgcPmFbQkhODjPvE+Sv2VlHhkU3VFB5gAfRUlFAFFFFARyYZGN2RSeZUH6RXgwaDUInyR9lS0UAVTbc90X4P7Rq5qm257ovwf2jQFrhD2E+Cv0CpmYk3JJPfWew8OJHgRr2cxKbb7NlBt32NWXSvZKYbGSQxliqZbFiCdVDG5AA3k8KAqC1hc6Ab61NiYKfGRM0OHwqRqzZ8ViVD5jmNgucEKoUqLBdOJuah6QyFcNIRyA9bAH5jXRcNstl2fg4o1kMHVoZ1h6oTMGjz3Qy9j3Q3OobkRWLV53i2xjSbfL4R1xw3W38BUg8H2Ke+TEbNa2/LBE1r7r2i03H1VL/JnjfwmA/wANH/k04bJ2dkxCnDx4tISrCb2UYiWsPvfV5SZAQxN7kLa9hemTJXk5tZqMctqkn7GmGKElbRyPEdB8VEdZtllhrkeGFbj0xC27uqsOJZcUYZcOmFkyC6J7nIQbiRBqBdd9iQct+ddCxGyg7yHFxY95CzBDhmgERjuerFiytcKRfrbi99bUreETCyLDgJJtJlmZL9nN1Za6K5QBSwUC+UZblrb634NRPdFTlF7vTldLOM8ap0mqNOss5ta5tyvp6q8q+TYMZ2WcVdusE3V2uMttOFr31516hnKCiiigCiiigCp8D7rH8NPrCoKkw8mV1byWU+og/qoDpnhi9yw/w3+qK5fTb026apjkiVImTq2YnMQb3FuFKVAMHgs34348fVNPdIngs34348fVNPdCCz6Pe7f2T+qsNu+7t5l+gVFs3GCJ8xBOhGnfXuKmE0uY9hTYEnW1h3eagIcPhS97WAAuSdAPOa550u28zYmXDKiJHGInYqO1K7J47txstlA4D5uhzyC5CXCaaE77cSK5R0k/pTFfBg/R0JNWiiigCiiigCiiigCiiigCqbbnui/B/aNXNU23PdF+D+0aAvth4gRvA7XshiY232XKT8wqy6WbVTE4yWaPNkfLbMLHRAp0ueINUmF8RPgr9AqUigF3pTISCtyFEYew4nrVXXmADfz12KaVhs/CxxsVknXDRIy+MuZFaRxyKxJIfOBXG+lB7Td8IA7z1ym3qrrux4ZsT7EeFkjWDCxlOtiMgczJkZwqyoVsISovvDtpuNYdVjjKUHLhPqdISaTUeXwXP3Lr+M43/FSUfcuv4zjf8VJU42djvxnC/wCFl/1de+1uO/GcL/hZf9XXftdL6L6f6MnZan1f1KjbWy2w0JxEc+KcwlZGV5nkV41YGZSraH73nI7wKW/DNGDDg7HRsRoRyKixB+enebZeNKkHEYQgggg4WXUEWI/nfKuZ+EGUx4XAYeUktBiGQSWssiQN1WYdo5SAFBBN9b6g1mnHFkzQniXHPSjTi7SEHHI+eOpUbHnZ4VZjc9oE88rFb+oU2Jt2MbLOF7XWGfrN3Ztpxvv05Un7A/m6ed/rtVjlr0Cp5RRRQBRRRQBRRQWtqdAN5O4emgPFcEXBBHd3aGva0NiSq0ZCkGzNexBtc6Vv0Bf+C0/z349fqmnrNpuPzfbSN4LN+N+PH1TXQIIgSMxKrexaxPfbz0IMETsM7EJGgJd3ICr5z31nNjCUVQtlHAW1PFjrqaXfCRjEXZ84BCKwUKrN4xDrzPaa1zYd9W2AxCyRI6MHUqLMpDA6cxpQEpbuPzfbXIOnG1up2pOBGzlkhNhvGWPXgeddhrlO3Qfb+W179QNxt/VL3iqydKyULv3Tt+LyfP8Au1591Dfi8n/P7NOk3EWPWdULm48599utw+aoZxq4F8+RLm/InN77iCvOuPbfItQo/dQfxeT/AJ/Zo+6k/i8n/P7NNOI9+ADnAXMb8t9+19tRz6lwtwwK5jf0eVztzqO2+QoWfuqP4u/r/wBtH3VH8Xf1/wC2mCTXNkBBDrfXzDytdQajIuWyXH3wX18w8rff/wC6jt/kKKMdKj+Af1/7aB0rP4B/X/tq53nsAjt6693wt9r61gNbZL2zm+v+7fa9O3+QoqB0rP4B/X/tqv2ht/rGB6thYW1PeTy76ZEN8uS9szX18558qXttEF1te2X9pu+rxy7nVEUO/Rn3bC/Dh+stXXhE/pKfzp+jWlvZ05QROujKEYcdQARp5xW1tLaT4iVpZTmdrXNgL2AA0Gm4Cu5BQdJowcMxIBIy2PEXYA25aV2Dwe/zaD8hwn0z1yHpL/NX/s/XWuteDxz1arvRcLhAjZSuYffjuO+xuMwsDa4rPqX/AEmvb+UWgvGn7/wOiCpCtRo1Zl685VRpZE4riXheUF8GDqDicaD/AIla7a5riPhTa74fNoVxmJEa5T2lae7vm3GzBVsLEcb5hWjSNKb9vyccyvb7/hmoqgCwFgNwFOMf9AN+VD6FpPrdG2ZfY5w+YdUXz5bC+bnmtfgK9E5GjRRRQBRRRQBWeEw6GRWlaLKZFUdabKHMUxjJbeqZlUnS2YR30FYVsbDRfZ0eYAh45U1AIJsCBrzUPp3Vxz5OyxudXXU6Y8faSULq+hc9LNmRq6IZI2mYfey79ZIFXDSdbcECykhCnNwpGulLqbh5uO+r3pZgIYsLkjjjjMk0QAVFW5DZiSALGyB99aWzcCt0fEdYmHJILqpNyovkB3ZjoL8L34Vy0mq7zF5EqV0XzabuzUG7LjwTYMsMcx7Kicdo7icp7I5nUeunqbFFgF0CqNAN1+J7yaSPB/i0klx7RxiKMzrljBJAslr3J1Y2uTzJ3U41rM4k7JwaNtAo8w6wWZWaS03Vh5Qyqdcz5gubccojtoK92RhlGPypIl4xH1/VOWzyFcQRdjbN2Ej6zTUhNxWpMPsmL2RjIpEVwZUls6q1xJGLGxFj2xKL79KmwGzk9sY8ihRBh2NlUADrHyqNBoCBIbDlXnR127P3fb1vn7mt6Lbj7fd09PsNdcp28hO35QN/UDjb+qWurVyjbyE7elAFz1A42/qlrdPysyospV3rbtiLU3PnPdu4d9Qzoe2vvwiXNzwJzG27UFalmU6pk7QiBJzctSd3EaemoJ0btrl7QRLm/Im53cbisZcxxK3zqBZgFubnhv3771DOpOcLowK3Nz5uPfUmIUnOoWzKFub+vhxqKdSS6hbEFbm/o5c9agEcq3zBRYh1vqTyHHvBqNlLE5Ra0gvqe4W17xvrOVS2YKtiHW+vmHLmL1Gylicq2tIL6+YW3c9aqSY2zHsi1n11Ounf6dawtmtlFrOb6nXjx7r+usiC3iraz66927d3H11gAWtZbWc3138eVCDFBmylRpma+p13n6KXttauth73n/5NTAoLZSq2GZr67955ctPTS9trV1097z/8mrpj8xDG/ZWGMnVICAX6tQTuBawF+7Wt3beyWws7wuVZktcre2qhuIB41D0ccCXDEkAB4SSdAACtyTwq46eYhX2hMyMrKSlmUgg9hRoRoa3FRC6UYo5DGALZQ7E77dYqgDvvb0V2ToE1sPh/yHCfTNXFek3jP8QP0611XZ08+FTCCIRvHNDh4lMrsgiYKzohKRsSHMhCkjeACdRWTVy8HZrmXH7NF4Lxb3wuToiyV7npdE20PwOD/v5/9NXvX7Q/A4P+/n/01YlpdR+n7r/J07zh/UXsklcX8Lly2Cy2v7Jxtr7r+yVtfuroO0tqY2GJ5ZYsGqIpJPXz+gAextSTYAcSQK5/4RcLJ1OClnGWVsS7dWCCsQlfrWS9gWa+W5Pk2HM9dOpYMlZFW7ouPcrOUcqTg+OfoVezsX1sSuRYm9x3glT6LirxdgOcGcXmXIJOry65r6a7rW150t7A/m6+d/0jU+R4tPaNo865/ZIOTMM1tNcu+3fXpnIU6KKKAKKKKAKxkiDWvcWIIINipGoII3EHjWVWWzsGqmOXEpJ7HYtYqPdCnvASdATYE+fvsBBsjZr4nDti8TiGyxZ41L2N396kaLa7FcuZraCt/aD4jEYcTMAsEOWJFUZUBOhyqO8XZjxNr30qLZWxlYvJlEcIkUhGYhT1ztZesJGSMBHGfU6AAEmrTpHtJYW6mFSGjj6lmYgsUNw8My5cjMrWysugAXU6WrGKiqiqRMpOTts1vBZvxvx4+qae6RPBZvxvx6/VNPdWKi304woXDviUZkmiUBXU2JVnUFWBBDrrexGh1FqsOj2zBDDcg9ZJ25GY5mY8LnuWwAGg4Vt7S2ck8TxSXyOLGxsd99Dw1ArZAtVdkd26uvqW3Ott9ArlG3o823pRp7gN/D70vca6vXKdux5tvyjT3Ab/AIpaiflZCLCVNClhmEQObza38Xed366hnj8dbC4RdfMTc+LvOYeqtiaPQplFxFfNblrvtvP21DPEe2uUXCL2rciSdcu85vmNYy5DiUvnUAAqFufNv97x9FRTpmzqAAQVufm8nnrU2JjvnXKBlC9rde3fbj9tRTx5s65QLFdd3dy9NQSQyrmzAAKQ66+oW8XmL1GyZibAC0g/ULeLuvrUsqZswChbOuvqHLuv6qjaPMTYAWkH6hbdu41UEZXMdABZ/wBW7d3fPurDLmtYAWc+njyqQpmOihbP5r6bt27T56jyZraAWc91+PLdQgjVcxUgAdo+nebbuWlL22jd1sB4v7Td1MSrmKmwFmbTnvPL0Uvbb1ddAOz5vfN3V0x+YhjThfc0+Cv1RUlT9H4Q8mHVhdWaIEcwSoI9VWvTXAJDjpY4lCopWwFza6KTvN95NbiondIdm9ZEzC+dV4cQCGII47r+en4dIoZdhrIe0ojjiZQAcrrlSxuQF1AOYkWuDypWqvwaSYUs+GmkhlYtnQxGSCVSSV8UELZTYqy8NDY1j1em7ZRa5Ts64smx9eGNHRWWCcz50kZoo+sy9dIRYZr9uOXQnTQjhcX1pkk2DhlAN8O92RcsePxDv22C6LcXtmvv3A1z+HpxtFBZBAo5Lh3UeoJUn3f7U8qL+4k/drJ3fPb+3jl0Osp4r8KpeyZY9JsfDhcWUjVrxBG7clwrWzBgs8h6y11O4AEaG4rDwn7UXEDARITme050ysqsoykj3pPbNuGWqybpltGS2YwAjc3sZmK94vGbVqwYL7+ZmklmkZT1kkq5MzEjRFJLBQotc2vewAAq+HST3xnk5XzbsTyw27YLk28NhxGgVdw3fSfTepKKZk2VF7TtPkHWjEZM9zfLppa9uPKvUMos0UUUAUUVbYDCLCY5sVC7ROGaNQQvWFbWvrcISd9teF6AwwmyVOHeeWUIousaizPJJYG2W/ZUAgljz0vW4xmxKjFS5ZIoWROrHZUIouVAXSJSBbmxbS9tPF2PJOsmJyIO2rCJVyghz2bLpZGIyLa5ZrjgTU+3Ok2dGSNpDnZswkVB1aN/UCxOZVcXBsMuUWAJNAZ4/pOEjUYZnRmzMbPrFma+RSiIAG3lACqkKQb3pYZr6nUneedeUUBf+C0/z349fqmnrN3H1UjeCzfjfjx9U090IPM3cfVQW7j6q9ooDEv3H1VynpAl9vSjTWAeNp/VL3b66xXKNvLfb8ouB94Gp+KXvFUn5WSjelGhS0ekY7XO2u+287vXUM6eOtk0RO1zyknfbUm+vmNbUzaFMw0i8a2+2tr5t/D11BP79cw0RO1bflJO/NvNz6jWMuQYhb51sgyhe1ztyNtb1FMubOtkFiuu6/DQ2151sYlr51zAWC9q2+3fmqKc5s65gLFdefDyvTUA15RmzCyLZhruvuGmm7S/qqNlzE+ItpB3X3Dlu41PK2bMLgWddd19w8ruv6RUbHMT2gLSDuvuHlbuNQCIjNwRbP5r8eW7T56wtmsbILOe6/HluqUtm4hbP5r6fC3afPWGbNbUCznu7/K3VAIVGbKbILMdN1955buFL+2Td10Udn9pqY1OYqbgWZtLec8/RS9tp7uu4dn9pu+uuPkhjhsfE9W0Mlr5Ora26+Wxtfhurf6RbY9lYmSfLkz27N81rKF32F93KlGHbThVGVdFA48h31n7eP5KfnfbW0qXNFU3t4/kp+d9tHt4/kp+d9tAXNFU3t4/kp+d9tHt4/kp+d9tAXNFU3t4/kp+d9tHt4/kp+d9tAXNXK9IbbPOEyb5esz5vNplt3b70m+3j+Sn5320e3j+Sn5320Bc0VTe3j+Sn53200dAZhNJiHkjRvY+GknRTfKzpbKGF+0uu7SgJMPs+MYZppJQGJKwxrZmLAi7OPeoB6Tf17mFMmJlGImDTDOqMEALpcWiPVWsUzbl3Egg2vql4npJJI7OypmcljYEC51OgNhvr3D9JpoyShCkqVJUsLht40bcaAfdv9JiCY4MiAZrvECls+kiIQQOrbstYqCDvuRmKtVN7dv5Kepvto9vH8lPzvtoC5oqm9vH8lPzvtrz28fyU/O+2gHrwWb8b8ePqmnuuIdGemk2Fafq0iPWSZjmDGxAtpZhpV5/KpivwcHyZP8AMoQdTorln8qmK/BwfJk/zKP5VMV+Dg+TJ/mUB1OuUbeH/f5QSBeAb/il7xUn8qmK/BwfJk/zKXk26+I2m8zhQzRFSFuBYIBxJPDnVJ+Vkob5ZNCl1yiLxudtbeNv/wCWqCdvHXMtsii99+Ukj33efVUE20WKZdLZLcdw1HGoZ8c2UjS2VRx94SRx76yUXNnEvfOpK2AWx52/tVFO2bOpKgArY8+HlemoMTj2KkG1rDn73dxqLEY5mBBtvXnw051FAnlfNmBKgB1see4eV3X9NRs2Ym5UWkB8+4X8bdxqDEY1mFjbeDx5AfRUc2MY7/KDemwH0VWgbBfMdSos/wCrfv7vn31hnzWJKizn7b791QS41ja9vGv6f+CsJMYxtu0Yn1602sE6vmyklRZm/Wefopd2093XcOz+03fVw+MYlTpoSfXc1SbZnJcX8n9pj+uumNdSGf/Z"/>
          <p:cNvSpPr>
            <a:spLocks noChangeAspect="1" noChangeArrowheads="1"/>
          </p:cNvSpPr>
          <p:nvPr/>
        </p:nvSpPr>
        <p:spPr bwMode="auto">
          <a:xfrm>
            <a:off x="63500" y="-866775"/>
            <a:ext cx="2552700" cy="1790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UUEhMVFRQVFxgYFxgYGBgYGBccFxgcGBcYHRgYHCgfFxsjGRYUIC8iJCcpLC0tFh4xNTAqNSYrLSkBCQoKDgwOGg8PGiklHyQsKS4tLCwsLCwtKTUsLCwpKSwpLCwpLCwsLCwsKSwsLCwsLC4pKSwpLCwsLCkpLCwsLP/AABEIALwBDAMBIgACEQEDEQH/xAAcAAACAgMBAQAAAAAAAAAAAAAABgMFAgQHAQj/xABTEAACAQIDBAQGCwsLBAIDAAABAgMAEQQSIQUxQVEGEyJhBzJScYGRFBUzQnJzkqGxstEWI1NUdKKzwcLS4Rc0NUOCk5TT1OLwJCVitIPxVWSj/8QAGQEBAAMBAQAAAAAAAAAAAAAAAAECBAMF/8QAMBEAAgIBAwEGBQMFAQAAAAAAAAECEQMEEjEhExQiMlFxQWGRocFSgbEjQtHh8BX/2gAMAwEAAhEDEQA/AF3YOz43kw6silXaJW0GoYqDrv3E1adMdiQ4fGyxRRqqKVsLXtdFJ1a5OpNVuxcT1bQSEXCGNiBxy5Tb5qsOk21xisVJMqlQ+XQkEiyheHmqQU/sVPIT5K/ZR7FTyE+Sv2VJRQEfsVPIT5K/ZR7FTyE+Sv2VJRQEfsVPIT5K/ZR7FTyE+Sv2VJRQEfsVPIT5K/ZTInR3D+1DYjql64T5M3/jppl3cd9qX6vF6QKNnHCZDmM3WZri1tNLb+FAJm3VCoFRUUvmBORSQFQsbabza16tNlN/2XCflGI+qKrNv/1f/wAn6Jq0Nl4pvY8SmRliVyzC2cLc2d1QkdrLwuL281c8j8Nep3wQcpqS/t6jCk1SdcKYIvB+jKGXacRBAIPVJqDqD7vyrP8Ak9X/APJQ/wB0n+orh3aZr/8AS0/q/oLDzV5t0/8AZZvyyL9DTJP0BjVSzbTiCqCSeqTQAXJ937q5ztfFOcM69YxjMmdVIyDgqsyAnt5QOJte3O9oQeKVy+JXJmhqoNY/h1f7F10Q2n1EjM4ulhGzIuosA6MVXeO0wNtdx50+4TaMcvubq1gGIG8Br5SRvF7Hfyrnmwv6z4a/o1pz6IovsSNhbM92kPEuWOcHvB7PmUVl1uOK8fxZ4mogvMXFFF6K8wxhRRWvj8esKZ3vlzKugLG7Gw0Gp1PDWiTbpBKzWlh6zGQxzhTh2JKgC+eVFLqsgOmWyuwAvcoL0m9JsKke23VECIIh2UAUaw8hYb6d9nOMViYTFdooWMjvYhS2RkRFJAzHtljbdlHEikzpg4G3XLbuqHG39RXs4ItYeqrk9LTpqKsklTQntZOrFu16uO69a8y+MdcuVbdrmTl4+f11NLOupzDLk0Gf0D319/CoJp17RuMuVbDNzvb32vHTvribiKdfGJvlsLa+rjUE48bNfLcW7X8eVTTyjtEkZSBYZv461BNKBmJIIuLdr089dKqWIZRa+a9swtr/AB5VGwtfNfxtNf48qzkkAvci2YW7X8eVYNIBe599p2v48qgGBHlX8bn/AM7qwI538Y8f41kZAN5v2uf8awLgbzftHj/GrIgwtuve9zx/5xrTxA1F77ufea2840ueJ4/xrUxB1HHTn3nvrtDkqx2wSEqgAJJVAANSSQLADianxGHaNirqyMN6sCpHHUHUaVN0Z92wvw4frLV14Q/6Sn86fo1rcZxbooooAooooAooooAqb2I/V9Zkbq72z5TlvyzWtfuqGnGP+gG/Kh9C0Aj43BLKhVxccO48CKWNnylVaNgc8ebs8T5v+cqbqrsbsiNy5dHLHKUkjdVZCBYqyvo6mwOhBBvwNUnHcqO2DM8UtyKu6sVHVwnmURwRp77OLH5jembD9HdnHDB3xyrMY8xi9iObPlvkzjQ66XpaOxp+Eklu8R/5lee00/lyeqP9+uMcTRrepxtUrXtX5bPVyqwvHENN7oxW/IdXrfzmtTaMxdAgHbkawAvuzaEX1A3WvrW37TT/AIST1R/5lWGC2MiFGCyZwSWkkdST2SoVUS4Ua3JYk6AC2tI4adsjLq4tNQXJvYTCLGgVBYfSeJqSMMhJikkjLatkIsx5lWBW/fa9ZUVoaTVM85pPky6J7VyTYlsQzkZ1QTSG6jLciNm3R77jcDrypnxm2I1WyMskjAiONGDO7EaABdd/HcN5rV8Fwv7OB3GcfVNOuHwEcZJjjjQneURVv58oF6xz0cZy3WcJYFKVirDFicOirPE81lH32EZ76a5o75lbvAIO/S9qnwWCkxE0bNHJFDE4kPWAK8jL4gCalVDWYlrXKgAbzTVRXRaXGp70WWKKluJ58OrW6tma9+zbtC2vLX0VxnptsdJ9qYjPm7Kw2sQN8et7g8q7CjkG4JBHEUg7U6mfa2MGJkMTFMOEkCgoGyG/WAa2PlDd5q0nYRfuQh5yfKH7tH3IQ85PlD92mGfCsuu9czKHAORip1ysQL8D6ahoCk+5CHnJ8ofu0fchDzk+UP3au6KApPuQh5yfKH7tH3IQ85PlD92ruigKT7kIecnyh+7R9yEPOT5Q/dq7ooCk+5CHnJ8ofu1XbS2BHGwCltVvqRzI5d1NlU23PdF+D+0aAt8BKVWNlNmUIQRvBABB9dbOMxjyuXkYu7Wux3mwsPmAqPY+G6wwx3tn6tb2vbNYXtx31v8ASHY/sXEvBnz5Ldq2W91Dbrm2/nQFbRRRQBRRRQBRRRQBWyNoydV1OduqLZsnvc3O3Otarlej18AcXn3S9Xky+bXNfv3WoCmooooAooooAooooAooooBg8Fm/G/Hj6pp7pE8Fm/G/Hj6pp7oQFFQ43FrFE8jmyRqztxNlFzpxNhWcEwdVZTdWAYHmGFx8xoDOuXdJP6UxXwYP0ddT6s2vbS9r9++uV9JIg+1pUbVXkwSMOasVDD0gkemgIPu39jwvF1iyRyAjq7CQBt2ZR7xhz0151oYza1wDBhcWboPHj0zW1sVvdb+nz1YdGZFtiNpmJGbrXWJSLLGkaFuyBoDbIoPCx50/YWWTDsyzzNMPYkOLLELdS4k61VCgdi8d1B11IuahO3RJx1ZsVxTF342gFvR2d1Ry7VniZS6z2J1WSJUuONiADcXFdwgxWLmAMUKQIwBDztncgi4IhhNvlSDzVl0ZwDyxtLJiJTKZJY2ZRGoIhmkjQBShyiwva+8k1avUpvT6ROK/dYv4KT5qlk6R5VVmw8wVvFJWwbzE79/Cu/8AtMfw8/ri/wAqtaLoyEYss04JvxjIGZszWBjst2Nza1zSkLl6f99D52fpC5JN5EFzYKiEAcLltSa2TPiraJiieF4Bb02XdX0DJs1vw83/APL/AC6U8Pj5sMJy333CwTGG9wJYlCx2JGglS8gGlmW3vhuV6Dc15jnGH6QJmCSq0T6XDjKL+c7h57VrbXnVnUqwYZd4II8Y8qctrbR9n4hcHPFHlbsZrEyJI0byI6MTooyKCLa3bzUp4GOLEQx9eoMkSmItuLBGOUm28hWVbngoqkZKStHWUHGr+JfdH5QsmHZjZVaIk8gCpJ9VWvTbHJNj5pImDoxWzDcbIoO/vBpfwvuafBX6oqWrFTyiiigCiiigCiiigCmdNqRe0zQZx1pxAfJrfLpry4UsV7QHlFFFAFFFFAFFFFAFFFFAXHg7aQR7QMIUyCYZA9wpOU6EjdfdemPY3TGOVV65GwzsStpPELqbMgk8XODpkbK3cRY1SeCzfjfj1+qav9sKuHL4kqrwOAuLiYArIg0EoVtDIg4e+UW3hapJySuJKq+pN0pjzYYxfhnhh9EsqI35papeh8LNh44t7Rl4T/8AC7RX81kB81bGG6GoXgkw87exldJhCfviGykxmN2OZFuytluV00C1KvRmVJp2TGPFFLI0mWNEDguBnHWuGsCyk9lQdd9Z+8RTt8UX7NjJtXCQxwr1sqwom9nKqNd9yxArnvSboVFcbRixBkWSbBZVyAKQJkjDBr3IINwbWOltDet7YvQyDHzCZ4zJhUPZkmZppMWynfnlJIw4I3CwkI8gdpl8IhHsID/9jCf+zFWiEnJW1RRqjl/grwiSbNtIoYCeQ2IuL2UfQTTFPsdYcJiTnkkJwzRgyEMVjiicRxiwHZUFt9ySSSTVF4I2A2cbkD7/ACfQtMOJ2vFPg8UYnDZYZL6Eb4mKntAXUjUMNDwJq5UYdm+4RfFp9QVH0KX/AKZvyjF/+1LUmzfcIvi4/qCsOhJ/6ZvyjF/+1LXWZk0/LGNYailjrZWTSoZmrkazQmWkTaQ/6Laf5Ufow9PkxpE2l/Mtp/lR+jD1ZHLJwvdG5FsiBcUsi4fKys0SyDKFBymQjKHvfKzdorxIvrXHdl7pPjX+mu2Cb76EzR2655h2+2QY+qIyW3A63vXE9lbpPjX+mqHYZujsYaXDAgEFoQQdQQSoII4irfp3hkj2hMkaqigrZVAUDsKdANBrVFsnEmMwuACU6tgDuOWxt81bu3NrtisQ8zqFZ7XC3sLKF4+apBoUUUUAUUUUAUUUUAU1x4KP2kaTInWeyQufKM9tNM1r27qVKtF2+wwRwmVchk6zNrmvppytpQFXRRRQBRRRQBXteVNg8KZZEjXxnZVHnY2H00B5Nh2TLmBGZQ696tuPptUVdE8KmwhHHhpEHZReoPmUXj+YPXO6A2OheIxanFjCxqymcZ3updeyfFjd0Vj3lvQaccDiMHEetxkWLaRdetxULSIltSV6oNDEO8AGqbwWb8b8ePqmmXpYf+imUb3URjzyusY+d645MamuraLRlQ6jEqACSAGsBc2uW3AX3k8qXOm208OIvY+JaSNMUrqJVBKqVAJzEeKLG+oykBgdL1r4fAJtTFMrgnB4fOqWJHWSi6NKCNfvZOVCPfB24Cq3pRipYF6rEHNPhWXEwS2t7JijuJt2glELSh146MND2cKxyUYyfH8fM7blbSLPZHSDroFgkyddBa/V26uSMi0csZGhjaxAt4pBU7q51t4f95b47AfWWnhei+H69MTEDG4ubxnKkgcahk8Ug6G4AOgN6ROlEebaWKGo7OHIINiCEuCDwIIB9FemrrqZw6G4B5tmS4dAOujxEoYEgFC0eVW1/wDK/qNOETjFCTqUaNfa+HCkOrIBKqy5lsRqE6xVJFxrpe1c7tiYsQ2Jw89pn90zKoWT4SqApJ3k23m+hq1/lH2iq3bCwGw1IZuAvu6zuNQl1sHQsJ0jEMaLioZYMiqpfL1sPZAF+sivlGnvwtbfQjFq2FLKwZWnxRBBBBBxMpBBG8EVy6LwxYuwIgwv97Y+rrLiq+fwi4hpcyYTBZ5LKRZZcx1s1s9wdTc8dL7q6OV8nJY1DrE+hBiBzrB5++uC/dntD8SwX9yn79Rp0oxim64HChiDnJRWDktmBylrLa5AtbQ21sKjoW8Xod0mmHOkLFYoyrjsJErPLJiiSbWjiXLCc7udNcpsoux5Aa0g/wAo2L1HsbZ6kEg3ijBBHcz/AMK2cN4UMRDEETDYQKo3CTU8zYSasePOl1wRt3cl9HsSXD45MTIgSGIdYzgrZFSORWj01uzMGsBbtHiKU9h4ImESN2RKzuvmzFfrKw9FbO1dp4zaAAxDLDBoerj99xFyST6zpyvVXtvD9pAzu2WNVW5sFVSQFAUAAejeSeNUjFRVI7Sm5VfwL7Z0BcRoouzBFA3XJAAFz3mtraOzpIJWilXK62uLg2uARqpI3EV70Z92wvw4frLV14RP6Sn86fo1qxUW6KKKAKKKKAKKL0UAVujY8vsc4jL95D5M118bllvfjyrSpxj/AKAb8qH0LQCdRRRQBRRRQBV50LxkUWNjkmvlUnLYXu57K+YDMTfuFUdT4H3WP4afWFAdf8J2NiXBGOW+aQ/e7C9mSza8gd1++uM11Dwxe5Yf4b/VFcvoBg8Fm/G/Hj6ppo6RbJbEwdUshjJeNiw3gI4c5eTdkWPOlfwWb8b8ePqmnuoILbojFHEvVIuWygKANAqCwF/TWp052dFil6p75h74aMh3q6twYXPnuQdCa2Oj3u39k/qrDbvu7eZfoFCSg2FgXgw0UUjh2jUJmAIuF0XQ8coW/eK570k/pTFfBg/R11Gua7Xwwfa86l1RW9jgu18q3jOpt5jUkEeytkSYhysYGgLMzHKiKN7Mx0UVNiNs/wDTLh44wi3DStfM0ri9iWtooB0Ud++vNpYtFZ4sK8nUNlDZj7qU9+V4AkkgcPmFbQkhODjPvE+Sv2VlHhkU3VFB5gAfRUlFAFFFFARyYZGN2RSeZUH6RXgwaDUInyR9lS0UAVTbc90X4P7Rq5qm257ovwf2jQFrhD2E+Cv0CpmYk3JJPfWew8OJHgRr2cxKbb7NlBt32NWXSvZKYbGSQxliqZbFiCdVDG5AA3k8KAqC1hc6Ab61NiYKfGRM0OHwqRqzZ8ViVD5jmNgucEKoUqLBdOJuah6QyFcNIRyA9bAH5jXRcNstl2fg4o1kMHVoZ1h6oTMGjz3Qy9j3Q3OobkRWLV53i2xjSbfL4R1xw3W38BUg8H2Ke+TEbNa2/LBE1r7r2i03H1VL/JnjfwmA/wANH/k04bJ2dkxCnDx4tISrCb2UYiWsPvfV5SZAQxN7kLa9hemTJXk5tZqMctqkn7GmGKElbRyPEdB8VEdZtllhrkeGFbj0xC27uqsOJZcUYZcOmFkyC6J7nIQbiRBqBdd9iQct+ddCxGyg7yHFxY95CzBDhmgERjuerFiytcKRfrbi99bUreETCyLDgJJtJlmZL9nN1Za6K5QBSwUC+UZblrb634NRPdFTlF7vTldLOM8ap0mqNOss5ta5tyvp6q8q+TYMZ2WcVdusE3V2uMttOFr31516hnKCiiigCiiigCp8D7rH8NPrCoKkw8mV1byWU+og/qoDpnhi9yw/w3+qK5fTb026apjkiVImTq2YnMQb3FuFKVAMHgs34348fVNPdIngs34348fVNPdCCz6Pe7f2T+qsNu+7t5l+gVFs3GCJ8xBOhGnfXuKmE0uY9hTYEnW1h3eagIcPhS97WAAuSdAPOa550u28zYmXDKiJHGInYqO1K7J47txstlA4D5uhzyC5CXCaaE77cSK5R0k/pTFfBg/R0JNWiiigCiiigCiiigCiiigCqbbnui/B/aNXNU23PdF+D+0aAvth4gRvA7XshiY232XKT8wqy6WbVTE4yWaPNkfLbMLHRAp0ueINUmF8RPgr9AqUigF3pTISCtyFEYew4nrVXXmADfz12KaVhs/CxxsVknXDRIy+MuZFaRxyKxJIfOBXG+lB7Td8IA7z1ym3qrrux4ZsT7EeFkjWDCxlOtiMgczJkZwqyoVsISovvDtpuNYdVjjKUHLhPqdISaTUeXwXP3Lr+M43/FSUfcuv4zjf8VJU42djvxnC/wCFl/1de+1uO/GcL/hZf9XXftdL6L6f6MnZan1f1KjbWy2w0JxEc+KcwlZGV5nkV41YGZSraH73nI7wKW/DNGDDg7HRsRoRyKixB+enebZeNKkHEYQgggg4WXUEWI/nfKuZ+EGUx4XAYeUktBiGQSWssiQN1WYdo5SAFBBN9b6g1mnHFkzQniXHPSjTi7SEHHI+eOpUbHnZ4VZjc9oE88rFb+oU2Jt2MbLOF7XWGfrN3Ztpxvv05Un7A/m6ed/rtVjlr0Cp5RRRQBRRRQBRRQWtqdAN5O4emgPFcEXBBHd3aGva0NiSq0ZCkGzNexBtc6Vv0Bf+C0/z349fqmnrNpuPzfbSN4LN+N+PH1TXQIIgSMxKrexaxPfbz0IMETsM7EJGgJd3ICr5z31nNjCUVQtlHAW1PFjrqaXfCRjEXZ84BCKwUKrN4xDrzPaa1zYd9W2AxCyRI6MHUqLMpDA6cxpQEpbuPzfbXIOnG1up2pOBGzlkhNhvGWPXgeddhrlO3Qfb+W179QNxt/VL3iqydKyULv3Tt+LyfP8Au1591Dfi8n/P7NOk3EWPWdULm48599utw+aoZxq4F8+RLm/InN77iCvOuPbfItQo/dQfxeT/AJ/Zo+6k/i8n/P7NNOI9+ADnAXMb8t9+19tRz6lwtwwK5jf0eVztzqO2+QoWfuqP4u/r/wBtH3VH8Xf1/wC2mCTXNkBBDrfXzDytdQajIuWyXH3wX18w8rff/wC6jt/kKKMdKj+Af1/7aB0rP4B/X/tq53nsAjt6693wt9r61gNbZL2zm+v+7fa9O3+QoqB0rP4B/X/tqv2ht/rGB6thYW1PeTy76ZEN8uS9szX18558qXttEF1te2X9pu+rxy7nVEUO/Rn3bC/Dh+stXXhE/pKfzp+jWlvZ05QROujKEYcdQARp5xW1tLaT4iVpZTmdrXNgL2AA0Gm4Cu5BQdJowcMxIBIy2PEXYA25aV2Dwe/zaD8hwn0z1yHpL/NX/s/XWuteDxz1arvRcLhAjZSuYffjuO+xuMwsDa4rPqX/AEmvb+UWgvGn7/wOiCpCtRo1Zl685VRpZE4riXheUF8GDqDicaD/AIla7a5riPhTa74fNoVxmJEa5T2lae7vm3GzBVsLEcb5hWjSNKb9vyccyvb7/hmoqgCwFgNwFOMf9AN+VD6FpPrdG2ZfY5w+YdUXz5bC+bnmtfgK9E5GjRRRQBRRRQBWeEw6GRWlaLKZFUdabKHMUxjJbeqZlUnS2YR30FYVsbDRfZ0eYAh45U1AIJsCBrzUPp3Vxz5OyxudXXU6Y8faSULq+hc9LNmRq6IZI2mYfey79ZIFXDSdbcECykhCnNwpGulLqbh5uO+r3pZgIYsLkjjjjMk0QAVFW5DZiSALGyB99aWzcCt0fEdYmHJILqpNyovkB3ZjoL8L34Vy0mq7zF5EqV0XzabuzUG7LjwTYMsMcx7Kicdo7icp7I5nUeunqbFFgF0CqNAN1+J7yaSPB/i0klx7RxiKMzrljBJAslr3J1Y2uTzJ3U41rM4k7JwaNtAo8w6wWZWaS03Vh5Qyqdcz5gubccojtoK92RhlGPypIl4xH1/VOWzyFcQRdjbN2Ej6zTUhNxWpMPsmL2RjIpEVwZUls6q1xJGLGxFj2xKL79KmwGzk9sY8ihRBh2NlUADrHyqNBoCBIbDlXnR127P3fb1vn7mt6Lbj7fd09PsNdcp28hO35QN/UDjb+qWurVyjbyE7elAFz1A42/qlrdPysyospV3rbtiLU3PnPdu4d9Qzoe2vvwiXNzwJzG27UFalmU6pk7QiBJzctSd3EaemoJ0btrl7QRLm/Im53cbisZcxxK3zqBZgFubnhv3771DOpOcLowK3Nz5uPfUmIUnOoWzKFub+vhxqKdSS6hbEFbm/o5c9agEcq3zBRYh1vqTyHHvBqNlLE5Ra0gvqe4W17xvrOVS2YKtiHW+vmHLmL1Gylicq2tIL6+YW3c9aqSY2zHsi1n11Ounf6dawtmtlFrOb6nXjx7r+usiC3iraz66927d3H11gAWtZbWc3138eVCDFBmylRpma+p13n6KXttauth73n/5NTAoLZSq2GZr67955ctPTS9trV1097z/8mrpj8xDG/ZWGMnVICAX6tQTuBawF+7Wt3beyWws7wuVZktcre2qhuIB41D0ccCXDEkAB4SSdAACtyTwq46eYhX2hMyMrKSlmUgg9hRoRoa3FRC6UYo5DGALZQ7E77dYqgDvvb0V2ToE1sPh/yHCfTNXFek3jP8QP0611XZ08+FTCCIRvHNDh4lMrsgiYKzohKRsSHMhCkjeACdRWTVy8HZrmXH7NF4Lxb3wuToiyV7npdE20PwOD/v5/9NXvX7Q/A4P+/n/01YlpdR+n7r/J07zh/UXsklcX8Lly2Cy2v7Jxtr7r+yVtfuroO0tqY2GJ5ZYsGqIpJPXz+gAextSTYAcSQK5/4RcLJ1OClnGWVsS7dWCCsQlfrWS9gWa+W5Pk2HM9dOpYMlZFW7ouPcrOUcqTg+OfoVezsX1sSuRYm9x3glT6LirxdgOcGcXmXIJOry65r6a7rW150t7A/m6+d/0jU+R4tPaNo865/ZIOTMM1tNcu+3fXpnIU6KKKAKKKKAKxkiDWvcWIIINipGoII3EHjWVWWzsGqmOXEpJ7HYtYqPdCnvASdATYE+fvsBBsjZr4nDti8TiGyxZ41L2N396kaLa7FcuZraCt/aD4jEYcTMAsEOWJFUZUBOhyqO8XZjxNr30qLZWxlYvJlEcIkUhGYhT1ztZesJGSMBHGfU6AAEmrTpHtJYW6mFSGjj6lmYgsUNw8My5cjMrWysugAXU6WrGKiqiqRMpOTts1vBZvxvx4+qae6RPBZvxvx6/VNPdWKi304woXDviUZkmiUBXU2JVnUFWBBDrrexGh1FqsOj2zBDDcg9ZJ25GY5mY8LnuWwAGg4Vt7S2ck8TxSXyOLGxsd99Dw1ArZAtVdkd26uvqW3Ott9ArlG3o823pRp7gN/D70vca6vXKdux5tvyjT3Ab/AIpaiflZCLCVNClhmEQObza38Xed366hnj8dbC4RdfMTc+LvOYeqtiaPQplFxFfNblrvtvP21DPEe2uUXCL2rciSdcu85vmNYy5DiUvnUAAqFufNv97x9FRTpmzqAAQVufm8nnrU2JjvnXKBlC9rde3fbj9tRTx5s65QLFdd3dy9NQSQyrmzAAKQ66+oW8XmL1GyZibAC0g/ULeLuvrUsqZswChbOuvqHLuv6qjaPMTYAWkH6hbdu41UEZXMdABZ/wBW7d3fPurDLmtYAWc+njyqQpmOihbP5r6bt27T56jyZraAWc91+PLdQgjVcxUgAdo+nebbuWlL22jd1sB4v7Td1MSrmKmwFmbTnvPL0Uvbb1ddAOz5vfN3V0x+YhjThfc0+Cv1RUlT9H4Q8mHVhdWaIEcwSoI9VWvTXAJDjpY4lCopWwFza6KTvN95NbiondIdm9ZEzC+dV4cQCGII47r+en4dIoZdhrIe0ojjiZQAcrrlSxuQF1AOYkWuDypWqvwaSYUs+GmkhlYtnQxGSCVSSV8UELZTYqy8NDY1j1em7ZRa5Ts64smx9eGNHRWWCcz50kZoo+sy9dIRYZr9uOXQnTQjhcX1pkk2DhlAN8O92RcsePxDv22C6LcXtmvv3A1z+HpxtFBZBAo5Lh3UeoJUn3f7U8qL+4k/drJ3fPb+3jl0Osp4r8KpeyZY9JsfDhcWUjVrxBG7clwrWzBgs8h6y11O4AEaG4rDwn7UXEDARITme050ysqsoykj3pPbNuGWqybpltGS2YwAjc3sZmK94vGbVqwYL7+ZmklmkZT1kkq5MzEjRFJLBQotc2vewAAq+HST3xnk5XzbsTyw27YLk28NhxGgVdw3fSfTepKKZk2VF7TtPkHWjEZM9zfLppa9uPKvUMos0UUUAUUVbYDCLCY5sVC7ROGaNQQvWFbWvrcISd9teF6AwwmyVOHeeWUIousaizPJJYG2W/ZUAgljz0vW4xmxKjFS5ZIoWROrHZUIouVAXSJSBbmxbS9tPF2PJOsmJyIO2rCJVyghz2bLpZGIyLa5ZrjgTU+3Ok2dGSNpDnZswkVB1aN/UCxOZVcXBsMuUWAJNAZ4/pOEjUYZnRmzMbPrFma+RSiIAG3lACqkKQb3pYZr6nUneedeUUBf+C0/z349fqmnrN3H1UjeCzfjfjx9U090IPM3cfVQW7j6q9ooDEv3H1VynpAl9vSjTWAeNp/VL3b66xXKNvLfb8ouB94Gp+KXvFUn5WSjelGhS0ekY7XO2u+287vXUM6eOtk0RO1zyknfbUm+vmNbUzaFMw0i8a2+2tr5t/D11BP79cw0RO1bflJO/NvNz6jWMuQYhb51sgyhe1ztyNtb1FMubOtkFiuu6/DQ2151sYlr51zAWC9q2+3fmqKc5s65gLFdefDyvTUA15RmzCyLZhruvuGmm7S/qqNlzE+ItpB3X3Dlu41PK2bMLgWddd19w8ruv6RUbHMT2gLSDuvuHlbuNQCIjNwRbP5r8eW7T56wtmsbILOe6/HluqUtm4hbP5r6fC3afPWGbNbUCznu7/K3VAIVGbKbILMdN1955buFL+2Td10Udn9pqY1OYqbgWZtLec8/RS9tp7uu4dn9pu+uuPkhjhsfE9W0Mlr5Ora26+Wxtfhurf6RbY9lYmSfLkz27N81rKF32F93KlGHbThVGVdFA48h31n7eP5KfnfbW0qXNFU3t4/kp+d9tHt4/kp+d9tAXNFU3t4/kp+d9tHt4/kp+d9tAXNFU3t4/kp+d9tHt4/kp+d9tAXNXK9IbbPOEyb5esz5vNplt3b70m+3j+Sn5320e3j+Sn5320Bc0VTe3j+Sn53200dAZhNJiHkjRvY+GknRTfKzpbKGF+0uu7SgJMPs+MYZppJQGJKwxrZmLAi7OPeoB6Tf17mFMmJlGImDTDOqMEALpcWiPVWsUzbl3Egg2vql4npJJI7OypmcljYEC51OgNhvr3D9JpoyShCkqVJUsLht40bcaAfdv9JiCY4MiAZrvECls+kiIQQOrbstYqCDvuRmKtVN7dv5Kepvto9vH8lPzvtoC5oqm9vH8lPzvtrz28fyU/O+2gHrwWb8b8ePqmnuuIdGemk2Fafq0iPWSZjmDGxAtpZhpV5/KpivwcHyZP8AMoQdTorln8qmK/BwfJk/zKP5VMV+Dg+TJ/mUB1OuUbeH/f5QSBeAb/il7xUn8qmK/BwfJk/zKXk26+I2m8zhQzRFSFuBYIBxJPDnVJ+Vkob5ZNCl1yiLxudtbeNv/wCWqCdvHXMtsii99+Ukj33efVUE20WKZdLZLcdw1HGoZ8c2UjS2VRx94SRx76yUXNnEvfOpK2AWx52/tVFO2bOpKgArY8+HlemoMTj2KkG1rDn73dxqLEY5mBBtvXnw051FAnlfNmBKgB1see4eV3X9NRs2Ym5UWkB8+4X8bdxqDEY1mFjbeDx5AfRUc2MY7/KDemwH0VWgbBfMdSos/wCrfv7vn31hnzWJKizn7b791QS41ja9vGv6f+CsJMYxtu0Yn1602sE6vmyklRZm/Wefopd2093XcOz+03fVw+MYlTpoSfXc1SbZnJcX8n9pj+uumNdSGf/Z"/>
          <p:cNvSpPr>
            <a:spLocks noChangeAspect="1" noChangeArrowheads="1"/>
          </p:cNvSpPr>
          <p:nvPr/>
        </p:nvSpPr>
        <p:spPr bwMode="auto">
          <a:xfrm>
            <a:off x="215900" y="-714375"/>
            <a:ext cx="2552700" cy="1790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876" y="3847070"/>
            <a:ext cx="4010048" cy="281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9609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4495800" cy="4062651"/>
          </a:xfrm>
          <a:prstGeom prst="rect">
            <a:avLst/>
          </a:prstGeom>
        </p:spPr>
        <p:txBody>
          <a:bodyPr wrap="square">
            <a:spAutoFit/>
          </a:bodyPr>
          <a:lstStyle/>
          <a:p>
            <a:pPr algn="ctr"/>
            <a:r>
              <a:rPr lang="en-US" sz="3200" b="1" dirty="0"/>
              <a:t>Wrong-way Wallop:</a:t>
            </a:r>
            <a:r>
              <a:rPr lang="en-US" sz="3200" dirty="0"/>
              <a:t> </a:t>
            </a:r>
            <a:endParaRPr lang="en-US" sz="3200" dirty="0" smtClean="0"/>
          </a:p>
          <a:p>
            <a:r>
              <a:rPr lang="en-US" sz="3200" dirty="0" smtClean="0"/>
              <a:t>Cyclist </a:t>
            </a:r>
            <a:r>
              <a:rPr lang="en-US" sz="3200" dirty="0"/>
              <a:t>riding the wrong way gets hit by crossing or turning motorist</a:t>
            </a:r>
            <a:r>
              <a:rPr lang="en-US" dirty="0" smtClean="0"/>
              <a:t>.</a:t>
            </a:r>
          </a:p>
          <a:p>
            <a:endParaRPr lang="en-US" dirty="0"/>
          </a:p>
          <a:p>
            <a:r>
              <a:rPr lang="en-US" sz="2800" i="1" dirty="0">
                <a:solidFill>
                  <a:schemeClr val="tx2"/>
                </a:solidFill>
              </a:rPr>
              <a:t>Savvy Cycling: </a:t>
            </a:r>
            <a:r>
              <a:rPr lang="en-US" sz="2800" i="1" dirty="0"/>
              <a:t>Ride with the flow of traffic. Motorists don’t look for vehicles driving the wrong way</a:t>
            </a:r>
            <a:endParaRPr lang="en-US" sz="2800" dirty="0">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360" y="709851"/>
            <a:ext cx="3886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800600"/>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3576" y="5069681"/>
            <a:ext cx="871537"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5211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4572000" cy="3293209"/>
          </a:xfrm>
          <a:prstGeom prst="rect">
            <a:avLst/>
          </a:prstGeom>
        </p:spPr>
        <p:txBody>
          <a:bodyPr wrap="square">
            <a:spAutoFit/>
          </a:bodyPr>
          <a:lstStyle/>
          <a:p>
            <a:pPr algn="ctr"/>
            <a:r>
              <a:rPr lang="en-US" sz="3200" b="1" dirty="0"/>
              <a:t>Scofflaw </a:t>
            </a:r>
            <a:r>
              <a:rPr lang="en-US" sz="3200" b="1" dirty="0" smtClean="0"/>
              <a:t>Smack-down:</a:t>
            </a:r>
          </a:p>
          <a:p>
            <a:pPr algn="just"/>
            <a:r>
              <a:rPr lang="en-US" sz="3200" dirty="0" smtClean="0"/>
              <a:t>Cyclist </a:t>
            </a:r>
            <a:r>
              <a:rPr lang="en-US" sz="3200" dirty="0"/>
              <a:t>runs a stop sign or red light and gets hit</a:t>
            </a:r>
            <a:r>
              <a:rPr lang="en-US" sz="3200" dirty="0" smtClean="0"/>
              <a:t>.</a:t>
            </a:r>
            <a:endParaRPr lang="en-US" sz="3200" dirty="0"/>
          </a:p>
          <a:p>
            <a:pPr algn="just"/>
            <a:r>
              <a:rPr lang="en-US" sz="2800" i="1" dirty="0">
                <a:solidFill>
                  <a:schemeClr val="tx2"/>
                </a:solidFill>
              </a:rPr>
              <a:t>Savvy Cycling: </a:t>
            </a:r>
            <a:r>
              <a:rPr lang="en-US" sz="2800" i="1" dirty="0"/>
              <a:t>Follow the rules. Traffic control devices are for ALL vehicles, including bicycles</a:t>
            </a:r>
            <a:r>
              <a:rPr lang="en-US" i="1" dirty="0"/>
              <a:t>.</a:t>
            </a:r>
            <a:endParaRPr lang="en-US" dirty="0">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33400"/>
            <a:ext cx="2064480" cy="318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90999"/>
            <a:ext cx="3512878" cy="233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91000"/>
            <a:ext cx="3505200" cy="233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7418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4572000" cy="5786199"/>
          </a:xfrm>
          <a:prstGeom prst="rect">
            <a:avLst/>
          </a:prstGeom>
        </p:spPr>
        <p:txBody>
          <a:bodyPr>
            <a:spAutoFit/>
          </a:bodyPr>
          <a:lstStyle/>
          <a:p>
            <a:pPr algn="ctr"/>
            <a:r>
              <a:rPr lang="en-US" sz="3200" b="1" dirty="0"/>
              <a:t>Ninja Knock-out:</a:t>
            </a:r>
            <a:r>
              <a:rPr lang="en-US" sz="3200" dirty="0"/>
              <a:t> </a:t>
            </a:r>
            <a:endParaRPr lang="en-US" sz="3200" dirty="0" smtClean="0"/>
          </a:p>
          <a:p>
            <a:pPr algn="just"/>
            <a:r>
              <a:rPr lang="en-US" sz="3200" dirty="0" smtClean="0"/>
              <a:t>Any </a:t>
            </a:r>
            <a:r>
              <a:rPr lang="en-US" sz="3200" dirty="0"/>
              <a:t>of the common crashes involving a cyclist without lights at night</a:t>
            </a:r>
            <a:r>
              <a:rPr lang="en-US" dirty="0" smtClean="0"/>
              <a:t>.</a:t>
            </a:r>
          </a:p>
          <a:p>
            <a:endParaRPr lang="en-US" dirty="0"/>
          </a:p>
          <a:p>
            <a:pPr algn="just"/>
            <a:r>
              <a:rPr lang="en-US" sz="2800" i="1" dirty="0">
                <a:solidFill>
                  <a:schemeClr val="tx2"/>
                </a:solidFill>
              </a:rPr>
              <a:t>Savvy Cycling: </a:t>
            </a:r>
            <a:r>
              <a:rPr lang="en-US" sz="2800" i="1" dirty="0"/>
              <a:t>You are required by law to have a white headlight and red tail light and rear reflector on your bike when operating in the dark. Make sure you are visible. Don't skimp on lights and retro-reflective materials</a:t>
            </a:r>
            <a:endParaRPr lang="en-US" sz="2800" dirty="0">
              <a:effectLst/>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267" y="1184158"/>
            <a:ext cx="3376061" cy="483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2433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Places to Ride</a:t>
            </a:r>
            <a:endParaRPr lang="en-US" dirty="0"/>
          </a:p>
        </p:txBody>
      </p:sp>
      <p:sp>
        <p:nvSpPr>
          <p:cNvPr id="3" name="Content Placeholder 2"/>
          <p:cNvSpPr>
            <a:spLocks noGrp="1"/>
          </p:cNvSpPr>
          <p:nvPr>
            <p:ph idx="1"/>
          </p:nvPr>
        </p:nvSpPr>
        <p:spPr/>
        <p:txBody>
          <a:bodyPr/>
          <a:lstStyle/>
          <a:p>
            <a:r>
              <a:rPr lang="en-US" dirty="0" smtClean="0"/>
              <a:t>Legacy Trail/ Venetian Waterway Trail</a:t>
            </a:r>
          </a:p>
          <a:p>
            <a:r>
              <a:rPr lang="en-US" dirty="0" smtClean="0"/>
              <a:t>Venice Island Loop</a:t>
            </a:r>
          </a:p>
          <a:p>
            <a:r>
              <a:rPr lang="en-US" dirty="0" err="1" smtClean="0"/>
              <a:t>Honore</a:t>
            </a:r>
            <a:r>
              <a:rPr lang="en-US" dirty="0" smtClean="0"/>
              <a:t> Loop in Palmer Ranch</a:t>
            </a:r>
          </a:p>
          <a:p>
            <a:r>
              <a:rPr lang="en-US" dirty="0" smtClean="0"/>
              <a:t>Casey Key</a:t>
            </a:r>
          </a:p>
          <a:p>
            <a:r>
              <a:rPr lang="en-US" dirty="0" err="1" smtClean="0"/>
              <a:t>Manasota</a:t>
            </a:r>
            <a:r>
              <a:rPr lang="en-US" dirty="0" smtClean="0"/>
              <a:t> Key</a:t>
            </a:r>
          </a:p>
          <a:p>
            <a:r>
              <a:rPr lang="en-US" dirty="0" smtClean="0"/>
              <a:t>Edmonson/Border Road to Forbes Trail</a:t>
            </a:r>
          </a:p>
          <a:p>
            <a:r>
              <a:rPr lang="en-US" dirty="0" smtClean="0"/>
              <a:t>Carlton Reserve/Deer Prairie Creek</a:t>
            </a:r>
            <a:endParaRPr lang="en-US" dirty="0"/>
          </a:p>
        </p:txBody>
      </p:sp>
    </p:spTree>
    <p:extLst>
      <p:ext uri="{BB962C8B-B14F-4D97-AF65-F5344CB8AC3E}">
        <p14:creationId xmlns:p14="http://schemas.microsoft.com/office/powerpoint/2010/main" val="31452940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648652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90800" y="193820"/>
            <a:ext cx="4648200" cy="707886"/>
          </a:xfrm>
          <a:prstGeom prst="rect">
            <a:avLst/>
          </a:prstGeom>
          <a:noFill/>
        </p:spPr>
        <p:txBody>
          <a:bodyPr wrap="square" rtlCol="0">
            <a:spAutoFit/>
          </a:bodyPr>
          <a:lstStyle/>
          <a:p>
            <a:r>
              <a:rPr lang="en-US" sz="4000" dirty="0" smtClean="0"/>
              <a:t>Venice Island Loop</a:t>
            </a:r>
            <a:endParaRPr lang="en-US" sz="4000" dirty="0"/>
          </a:p>
        </p:txBody>
      </p:sp>
    </p:spTree>
    <p:extLst>
      <p:ext uri="{BB962C8B-B14F-4D97-AF65-F5344CB8AC3E}">
        <p14:creationId xmlns:p14="http://schemas.microsoft.com/office/powerpoint/2010/main" val="15583113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33400"/>
            <a:ext cx="4676775" cy="61064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1023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49" y="1905000"/>
            <a:ext cx="821055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759725"/>
            <a:ext cx="6934200" cy="523220"/>
          </a:xfrm>
          <a:prstGeom prst="rect">
            <a:avLst/>
          </a:prstGeom>
          <a:noFill/>
        </p:spPr>
        <p:txBody>
          <a:bodyPr wrap="square" rtlCol="0">
            <a:spAutoFit/>
          </a:bodyPr>
          <a:lstStyle/>
          <a:p>
            <a:r>
              <a:rPr lang="en-US" sz="2800" dirty="0" smtClean="0"/>
              <a:t>Edmonson/Border Road to Forbes Trail Loop</a:t>
            </a:r>
            <a:endParaRPr lang="en-US" sz="2800" dirty="0"/>
          </a:p>
        </p:txBody>
      </p:sp>
    </p:spTree>
    <p:extLst>
      <p:ext uri="{BB962C8B-B14F-4D97-AF65-F5344CB8AC3E}">
        <p14:creationId xmlns:p14="http://schemas.microsoft.com/office/powerpoint/2010/main" val="7341439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180780" cy="607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875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914400"/>
            <a:ext cx="7239000" cy="1143000"/>
          </a:xfrm>
        </p:spPr>
        <p:txBody>
          <a:bodyPr/>
          <a:lstStyle/>
          <a:p>
            <a:r>
              <a:rPr lang="en-US" b="1" dirty="0" smtClean="0"/>
              <a:t>The Five E’s of a BFC</a:t>
            </a:r>
            <a:endParaRPr lang="en-US" dirty="0"/>
          </a:p>
        </p:txBody>
      </p:sp>
      <p:sp>
        <p:nvSpPr>
          <p:cNvPr id="6" name="Content Placeholder 5"/>
          <p:cNvSpPr>
            <a:spLocks noGrp="1"/>
          </p:cNvSpPr>
          <p:nvPr>
            <p:ph idx="1"/>
          </p:nvPr>
        </p:nvSpPr>
        <p:spPr>
          <a:xfrm>
            <a:off x="1828800" y="2332037"/>
            <a:ext cx="5766486" cy="3459163"/>
          </a:xfrm>
        </p:spPr>
        <p:txBody>
          <a:bodyPr/>
          <a:lstStyle/>
          <a:p>
            <a:r>
              <a:rPr lang="en-US" b="1" dirty="0" smtClean="0"/>
              <a:t>ENGINEERING</a:t>
            </a:r>
          </a:p>
          <a:p>
            <a:r>
              <a:rPr lang="en-US" b="1" dirty="0" smtClean="0"/>
              <a:t>EDUCATION</a:t>
            </a:r>
          </a:p>
          <a:p>
            <a:r>
              <a:rPr lang="en-US" b="1" dirty="0" smtClean="0"/>
              <a:t>ENCOURAGEMENT</a:t>
            </a:r>
          </a:p>
          <a:p>
            <a:r>
              <a:rPr lang="en-US" b="1" dirty="0" smtClean="0"/>
              <a:t>ENFORCEMENT</a:t>
            </a:r>
          </a:p>
          <a:p>
            <a:r>
              <a:rPr lang="en-US" b="1" dirty="0"/>
              <a:t>EVALUATION &amp; PLANNING</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182" y="581025"/>
            <a:ext cx="24574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9057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14400"/>
            <a:ext cx="5867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5000" y="266932"/>
            <a:ext cx="5715000" cy="646331"/>
          </a:xfrm>
          <a:prstGeom prst="rect">
            <a:avLst/>
          </a:prstGeom>
          <a:noFill/>
        </p:spPr>
        <p:txBody>
          <a:bodyPr wrap="square" rtlCol="0">
            <a:spAutoFit/>
          </a:bodyPr>
          <a:lstStyle/>
          <a:p>
            <a:r>
              <a:rPr lang="en-US" sz="3600" dirty="0" smtClean="0"/>
              <a:t>Deer Prairie Creek Preserve</a:t>
            </a:r>
            <a:endParaRPr lang="en-US" sz="3600" dirty="0"/>
          </a:p>
        </p:txBody>
      </p:sp>
    </p:spTree>
    <p:extLst>
      <p:ext uri="{BB962C8B-B14F-4D97-AF65-F5344CB8AC3E}">
        <p14:creationId xmlns:p14="http://schemas.microsoft.com/office/powerpoint/2010/main" val="38403182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Rides</a:t>
            </a:r>
            <a:endParaRPr lang="en-US" dirty="0"/>
          </a:p>
        </p:txBody>
      </p:sp>
      <p:sp>
        <p:nvSpPr>
          <p:cNvPr id="3" name="Content Placeholder 2"/>
          <p:cNvSpPr>
            <a:spLocks noGrp="1"/>
          </p:cNvSpPr>
          <p:nvPr>
            <p:ph idx="1"/>
          </p:nvPr>
        </p:nvSpPr>
        <p:spPr/>
        <p:txBody>
          <a:bodyPr/>
          <a:lstStyle/>
          <a:p>
            <a:r>
              <a:rPr lang="en-US" dirty="0" smtClean="0"/>
              <a:t>Coastal Cruisers Bike Club</a:t>
            </a:r>
          </a:p>
          <a:p>
            <a:r>
              <a:rPr lang="en-US" dirty="0" smtClean="0"/>
              <a:t>Sarasota Manatee Bike Club</a:t>
            </a:r>
          </a:p>
          <a:p>
            <a:r>
              <a:rPr lang="en-US" dirty="0" smtClean="0"/>
              <a:t>Real Bikes Group Rides</a:t>
            </a:r>
          </a:p>
          <a:p>
            <a:r>
              <a:rPr lang="en-US" dirty="0" smtClean="0"/>
              <a:t>Organized Events</a:t>
            </a:r>
          </a:p>
          <a:p>
            <a:r>
              <a:rPr lang="en-US" dirty="0" err="1" smtClean="0"/>
              <a:t>Sharky’s</a:t>
            </a:r>
            <a:r>
              <a:rPr lang="en-US" dirty="0" smtClean="0"/>
              <a:t> Ride the Beaches</a:t>
            </a:r>
          </a:p>
          <a:p>
            <a:r>
              <a:rPr lang="en-US" dirty="0" smtClean="0"/>
              <a:t>Tour de Parks</a:t>
            </a:r>
            <a:endParaRPr lang="en-US" dirty="0"/>
          </a:p>
        </p:txBody>
      </p:sp>
    </p:spTree>
    <p:extLst>
      <p:ext uri="{BB962C8B-B14F-4D97-AF65-F5344CB8AC3E}">
        <p14:creationId xmlns:p14="http://schemas.microsoft.com/office/powerpoint/2010/main" val="9246854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nda\Documents\BFV\BFC\VeniceBFC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00200"/>
            <a:ext cx="4114800" cy="385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03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9612" y="838200"/>
            <a:ext cx="1524776" cy="369332"/>
          </a:xfrm>
          <a:prstGeom prst="rect">
            <a:avLst/>
          </a:prstGeom>
        </p:spPr>
        <p:txBody>
          <a:bodyPr wrap="none">
            <a:spAutoFit/>
          </a:bodyPr>
          <a:lstStyle/>
          <a:p>
            <a:r>
              <a:rPr lang="en-US" b="1" dirty="0"/>
              <a:t>ENGINEERING</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875" y="1676400"/>
            <a:ext cx="3376250" cy="450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814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457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733800" y="457200"/>
            <a:ext cx="1319207" cy="369332"/>
          </a:xfrm>
          <a:prstGeom prst="rect">
            <a:avLst/>
          </a:prstGeom>
        </p:spPr>
        <p:txBody>
          <a:bodyPr wrap="none">
            <a:spAutoFit/>
          </a:bodyPr>
          <a:lstStyle/>
          <a:p>
            <a:r>
              <a:rPr lang="en-US" b="1" dirty="0"/>
              <a:t>EDUCATION</a:t>
            </a:r>
            <a:endParaRPr lang="en-US" dirty="0"/>
          </a:p>
        </p:txBody>
      </p:sp>
    </p:spTree>
    <p:extLst>
      <p:ext uri="{BB962C8B-B14F-4D97-AF65-F5344CB8AC3E}">
        <p14:creationId xmlns:p14="http://schemas.microsoft.com/office/powerpoint/2010/main" val="360367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457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52800" y="381000"/>
            <a:ext cx="1981953" cy="369332"/>
          </a:xfrm>
          <a:prstGeom prst="rect">
            <a:avLst/>
          </a:prstGeom>
        </p:spPr>
        <p:txBody>
          <a:bodyPr wrap="none">
            <a:spAutoFit/>
          </a:bodyPr>
          <a:lstStyle/>
          <a:p>
            <a:r>
              <a:rPr lang="en-US" b="1" dirty="0"/>
              <a:t>ENCOURAGEMENT</a:t>
            </a:r>
            <a:endParaRPr lang="en-US" dirty="0"/>
          </a:p>
        </p:txBody>
      </p:sp>
    </p:spTree>
    <p:extLst>
      <p:ext uri="{BB962C8B-B14F-4D97-AF65-F5344CB8AC3E}">
        <p14:creationId xmlns:p14="http://schemas.microsoft.com/office/powerpoint/2010/main" val="2030471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762000"/>
            <a:ext cx="1704184" cy="369332"/>
          </a:xfrm>
          <a:prstGeom prst="rect">
            <a:avLst/>
          </a:prstGeom>
        </p:spPr>
        <p:txBody>
          <a:bodyPr wrap="none">
            <a:spAutoFit/>
          </a:bodyPr>
          <a:lstStyle/>
          <a:p>
            <a:r>
              <a:rPr lang="en-US" b="1" dirty="0"/>
              <a:t>ENFORCEMENT </a:t>
            </a:r>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292" y="1600200"/>
            <a:ext cx="422249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86200"/>
            <a:ext cx="460057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42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1342</Words>
  <Application>Microsoft Office PowerPoint</Application>
  <PresentationFormat>On-screen Show (4:3)</PresentationFormat>
  <Paragraphs>146</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The Five E’s of a BFC</vt:lpstr>
      <vt:lpstr>PowerPoint Presentation</vt:lpstr>
      <vt:lpstr>PowerPoint Presentation</vt:lpstr>
      <vt:lpstr>PowerPoint Presentation</vt:lpstr>
      <vt:lpstr>PowerPoint Presentation</vt:lpstr>
      <vt:lpstr>PowerPoint Presentation</vt:lpstr>
      <vt:lpstr>Bicycle Friendly Communities</vt:lpstr>
      <vt:lpstr>PowerPoint Presentation</vt:lpstr>
      <vt:lpstr>PowerPoint Presentation</vt:lpstr>
      <vt:lpstr>PowerPoint Presentation</vt:lpstr>
      <vt:lpstr>PowerPoint Presentation</vt:lpstr>
      <vt:lpstr>Riding on our Trails</vt:lpstr>
      <vt:lpstr>PowerPoint Presentation</vt:lpstr>
      <vt:lpstr>Rules for Sharing the Trail</vt:lpstr>
      <vt:lpstr>Riding on the Roads Drive Your Bike Like a Car, Only Slower.  Cyclists fare best when they act and are treated as drivers of vehicles. </vt:lpstr>
      <vt:lpstr>The Five Layers of Bicycling Safety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Places to Ride</vt:lpstr>
      <vt:lpstr>PowerPoint Presentation</vt:lpstr>
      <vt:lpstr>PowerPoint Presentation</vt:lpstr>
      <vt:lpstr>PowerPoint Presentation</vt:lpstr>
      <vt:lpstr>PowerPoint Presentation</vt:lpstr>
      <vt:lpstr>PowerPoint Presentation</vt:lpstr>
      <vt:lpstr>Group Rides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Your Bike Like a Car, Only Slower Cyclists fare best when they act and are treated as drivers of vehicles.</dc:title>
  <dc:creator>Linda</dc:creator>
  <cp:lastModifiedBy>Linda</cp:lastModifiedBy>
  <cp:revision>57</cp:revision>
  <cp:lastPrinted>2013-01-18T16:51:05Z</cp:lastPrinted>
  <dcterms:created xsi:type="dcterms:W3CDTF">2013-01-02T17:14:53Z</dcterms:created>
  <dcterms:modified xsi:type="dcterms:W3CDTF">2013-02-13T16:58:52Z</dcterms:modified>
</cp:coreProperties>
</file>